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  <p:sldMasterId id="2147483677" r:id="rId3"/>
    <p:sldMasterId id="2147483684" r:id="rId4"/>
  </p:sldMasterIdLst>
  <p:notesMasterIdLst>
    <p:notesMasterId r:id="rId24"/>
  </p:notesMasterIdLst>
  <p:sldIdLst>
    <p:sldId id="256" r:id="rId5"/>
    <p:sldId id="257" r:id="rId6"/>
    <p:sldId id="258" r:id="rId7"/>
    <p:sldId id="338" r:id="rId8"/>
    <p:sldId id="378" r:id="rId9"/>
    <p:sldId id="379" r:id="rId10"/>
    <p:sldId id="380" r:id="rId11"/>
    <p:sldId id="318" r:id="rId12"/>
    <p:sldId id="381" r:id="rId13"/>
    <p:sldId id="382" r:id="rId14"/>
    <p:sldId id="383" r:id="rId15"/>
    <p:sldId id="261" r:id="rId16"/>
    <p:sldId id="371" r:id="rId17"/>
    <p:sldId id="384" r:id="rId18"/>
    <p:sldId id="385" r:id="rId19"/>
    <p:sldId id="312" r:id="rId20"/>
    <p:sldId id="375" r:id="rId21"/>
    <p:sldId id="386" r:id="rId22"/>
    <p:sldId id="259" r:id="rId23"/>
  </p:sldIdLst>
  <p:sldSz cx="9906000" cy="6858000" type="A4"/>
  <p:notesSz cx="6858000" cy="9144000"/>
  <p:embeddedFontLst>
    <p:embeddedFont>
      <p:font typeface="나눔고딕 Bold" panose="020B0600000101010101" charset="-127"/>
      <p:bold r:id="rId25"/>
    </p:embeddedFont>
    <p:embeddedFont>
      <p:font typeface="나눔고딕 ExtraBold" panose="020B0600000101010101" charset="-127"/>
      <p:bold r:id="rId26"/>
    </p:embeddedFont>
    <p:embeddedFont>
      <p:font typeface="나눔명조 ExtraBold" panose="020B0600000101010101" charset="-127"/>
      <p:bold r:id="rId27"/>
    </p:embeddedFont>
    <p:embeddedFont>
      <p:font typeface="나눔바른고딕" panose="020B0600000101010101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20" userDrawn="1">
          <p15:clr>
            <a:srgbClr val="A4A3A4"/>
          </p15:clr>
        </p15:guide>
        <p15:guide id="3" orient="horz" pos="17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JINKYU" initials="LJ" lastIdx="1" clrIdx="0">
    <p:extLst>
      <p:ext uri="{19B8F6BF-5375-455C-9EA6-DF929625EA0E}">
        <p15:presenceInfo xmlns:p15="http://schemas.microsoft.com/office/powerpoint/2012/main" userId="f710313d992639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268"/>
    <a:srgbClr val="013575"/>
    <a:srgbClr val="002060"/>
    <a:srgbClr val="3A75E8"/>
    <a:srgbClr val="FACBAF"/>
    <a:srgbClr val="0B828F"/>
    <a:srgbClr val="007AC3"/>
    <a:srgbClr val="3786BE"/>
    <a:srgbClr val="FF8033"/>
    <a:srgbClr val="0A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053" autoAdjust="0"/>
  </p:normalViewPr>
  <p:slideViewPr>
    <p:cSldViewPr snapToGrid="0">
      <p:cViewPr>
        <p:scale>
          <a:sx n="75" d="100"/>
          <a:sy n="75" d="100"/>
        </p:scale>
        <p:origin x="2490" y="960"/>
      </p:cViewPr>
      <p:guideLst>
        <p:guide pos="3120"/>
        <p:guide orient="horz" pos="1774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-29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9A7CF-CB02-4842-9D24-3C062FD0B1A8}" type="datetimeFigureOut">
              <a:rPr lang="ko-KR" altLang="en-US" smtClean="0"/>
              <a:pPr/>
              <a:t>2020-02-05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E98F8-1C3A-4D06-9398-7E743AFB40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9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98F8-1C3A-4D06-9398-7E743AFB4065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9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7E98F8-1C3A-4D06-9398-7E743AFB406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03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7E98F8-1C3A-4D06-9398-7E743AFB406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70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7E98F8-1C3A-4D06-9398-7E743AFB406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41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98F8-1C3A-4D06-9398-7E743AFB406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409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98F8-1C3A-4D06-9398-7E743AFB406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94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14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0"/>
          <p:cNvSpPr>
            <a:spLocks noGrp="1"/>
          </p:cNvSpPr>
          <p:nvPr>
            <p:ph type="sldNum" sz="quarter" idx="4"/>
          </p:nvPr>
        </p:nvSpPr>
        <p:spPr>
          <a:xfrm>
            <a:off x="3838575" y="6657431"/>
            <a:ext cx="2228850" cy="154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36DF29B1-5412-43BB-8A2C-CD423B8FF88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13" y="256676"/>
            <a:ext cx="479760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0946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0"/>
          <p:cNvSpPr>
            <a:spLocks noGrp="1"/>
          </p:cNvSpPr>
          <p:nvPr>
            <p:ph type="sldNum" sz="quarter" idx="4"/>
          </p:nvPr>
        </p:nvSpPr>
        <p:spPr>
          <a:xfrm>
            <a:off x="3838575" y="6657431"/>
            <a:ext cx="2228850" cy="154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36DF29B1-5412-43BB-8A2C-CD423B8FF88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13" y="256676"/>
            <a:ext cx="479760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1188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0"/>
          <p:cNvSpPr>
            <a:spLocks noGrp="1"/>
          </p:cNvSpPr>
          <p:nvPr>
            <p:ph type="sldNum" sz="quarter" idx="4"/>
          </p:nvPr>
        </p:nvSpPr>
        <p:spPr>
          <a:xfrm>
            <a:off x="3838575" y="6657431"/>
            <a:ext cx="2228850" cy="154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36DF29B1-5412-43BB-8A2C-CD423B8FF88C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13" y="256676"/>
            <a:ext cx="479760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84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6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 flipV="1">
            <a:off x="0" y="0"/>
            <a:ext cx="9906000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  <a:gs pos="53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 flipV="1">
            <a:off x="0" y="6601056"/>
            <a:ext cx="9906000" cy="256944"/>
          </a:xfrm>
          <a:prstGeom prst="rect">
            <a:avLst/>
          </a:prstGeom>
          <a:solidFill>
            <a:srgbClr val="00206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anose="020B0600000101010101" charset="-127"/>
              <a:ea typeface="나눔바른고딕" panose="020B0600000101010101" charset="-127"/>
              <a:cs typeface="Gill Sans"/>
              <a:sym typeface="Gill Sans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>
          <a:xfrm>
            <a:off x="3838575" y="6657431"/>
            <a:ext cx="2228850" cy="154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36DF29B1-5412-43BB-8A2C-CD423B8FF88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3830E5-2E0C-40D8-B943-892AEFFE09AF}"/>
              </a:ext>
            </a:extLst>
          </p:cNvPr>
          <p:cNvGrpSpPr/>
          <p:nvPr userDrawn="1"/>
        </p:nvGrpSpPr>
        <p:grpSpPr>
          <a:xfrm>
            <a:off x="150593" y="-87504"/>
            <a:ext cx="688391" cy="867180"/>
            <a:chOff x="8442849" y="-87504"/>
            <a:chExt cx="425802" cy="536391"/>
          </a:xfrm>
        </p:grpSpPr>
        <p:grpSp>
          <p:nvGrpSpPr>
            <p:cNvPr id="18" name="그룹 17"/>
            <p:cNvGrpSpPr/>
            <p:nvPr userDrawn="1"/>
          </p:nvGrpSpPr>
          <p:grpSpPr>
            <a:xfrm>
              <a:off x="8442849" y="-87504"/>
              <a:ext cx="425802" cy="536391"/>
              <a:chOff x="139853" y="-122267"/>
              <a:chExt cx="878774" cy="1107008"/>
            </a:xfrm>
          </p:grpSpPr>
          <p:sp>
            <p:nvSpPr>
              <p:cNvPr id="19" name="직사각형 13"/>
              <p:cNvSpPr/>
              <p:nvPr userDrawn="1"/>
            </p:nvSpPr>
            <p:spPr>
              <a:xfrm rot="5400000">
                <a:off x="87844" y="53958"/>
                <a:ext cx="982792" cy="878774"/>
              </a:xfrm>
              <a:prstGeom prst="homePlate">
                <a:avLst>
                  <a:gd name="adj" fmla="val 29990"/>
                </a:avLst>
              </a:prstGeom>
              <a:solidFill>
                <a:srgbClr val="002060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4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나눔바른고딕" panose="020B0600000101010101" charset="-127"/>
                  <a:ea typeface="나눔바른고딕" panose="020B0600000101010101" charset="-127"/>
                  <a:cs typeface="Gill Sans"/>
                  <a:sym typeface="Gill Sans"/>
                </a:endParaRPr>
              </a:p>
            </p:txBody>
          </p:sp>
          <p:sp>
            <p:nvSpPr>
              <p:cNvPr id="20" name="직사각형 13"/>
              <p:cNvSpPr/>
              <p:nvPr userDrawn="1"/>
            </p:nvSpPr>
            <p:spPr>
              <a:xfrm rot="5400000">
                <a:off x="64699" y="19016"/>
                <a:ext cx="1029083" cy="746518"/>
              </a:xfrm>
              <a:prstGeom prst="homePlate">
                <a:avLst>
                  <a:gd name="adj" fmla="val 29990"/>
                </a:avLst>
              </a:prstGeom>
              <a:noFill/>
              <a:ln w="19050" cap="flat">
                <a:solidFill>
                  <a:schemeClr val="bg1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4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나눔바른고딕" panose="020B0600000101010101" charset="-127"/>
                  <a:ea typeface="나눔바른고딕" panose="020B0600000101010101" charset="-127"/>
                  <a:cs typeface="Gill Sans"/>
                  <a:sym typeface="Gill Sans"/>
                </a:endParaRPr>
              </a:p>
            </p:txBody>
          </p:sp>
        </p:grpSp>
        <p:pic>
          <p:nvPicPr>
            <p:cNvPr id="27" name="그림 2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4406" y="0"/>
              <a:ext cx="330547" cy="330547"/>
            </a:xfrm>
            <a:prstGeom prst="rect">
              <a:avLst/>
            </a:prstGeom>
          </p:spPr>
        </p:pic>
      </p:grpSp>
      <p:cxnSp>
        <p:nvCxnSpPr>
          <p:cNvPr id="40" name="직선 연결선 39"/>
          <p:cNvCxnSpPr/>
          <p:nvPr userDrawn="1"/>
        </p:nvCxnSpPr>
        <p:spPr>
          <a:xfrm>
            <a:off x="9201364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 userDrawn="1"/>
        </p:nvCxnSpPr>
        <p:spPr>
          <a:xfrm>
            <a:off x="8319234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8277972" y="89787"/>
            <a:ext cx="953492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Ⅲ.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배운 점과</a:t>
            </a:r>
            <a:b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</a:b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아쉬운 점</a:t>
            </a:r>
          </a:p>
        </p:txBody>
      </p:sp>
      <p:cxnSp>
        <p:nvCxnSpPr>
          <p:cNvPr id="49" name="직선 연결선 48"/>
          <p:cNvCxnSpPr/>
          <p:nvPr userDrawn="1"/>
        </p:nvCxnSpPr>
        <p:spPr>
          <a:xfrm>
            <a:off x="7432975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7401874" y="89787"/>
            <a:ext cx="934440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Ⅱ.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구현 및 시연</a:t>
            </a:r>
          </a:p>
        </p:txBody>
      </p:sp>
      <p:cxnSp>
        <p:nvCxnSpPr>
          <p:cNvPr id="51" name="직선 연결선 50"/>
          <p:cNvCxnSpPr/>
          <p:nvPr userDrawn="1"/>
        </p:nvCxnSpPr>
        <p:spPr>
          <a:xfrm>
            <a:off x="6546716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6600564" y="89787"/>
            <a:ext cx="774701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A75E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Ⅰ.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A75E8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 설계</a:t>
            </a:r>
          </a:p>
        </p:txBody>
      </p:sp>
      <p:sp>
        <p:nvSpPr>
          <p:cNvPr id="53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13" y="256676"/>
            <a:ext cx="479760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4" name="직사각형 53"/>
          <p:cNvSpPr/>
          <p:nvPr userDrawn="1"/>
        </p:nvSpPr>
        <p:spPr>
          <a:xfrm>
            <a:off x="6606540" y="139700"/>
            <a:ext cx="774700" cy="63500"/>
          </a:xfrm>
          <a:prstGeom prst="rect">
            <a:avLst/>
          </a:prstGeom>
          <a:solidFill>
            <a:srgbClr val="3A7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890373" y="125833"/>
            <a:ext cx="132704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차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LMS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구축</a:t>
            </a:r>
          </a:p>
        </p:txBody>
      </p:sp>
      <p:sp>
        <p:nvSpPr>
          <p:cNvPr id="67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890373" y="321712"/>
            <a:ext cx="132704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Ⅰ.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설계</a:t>
            </a:r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2216696" y="73025"/>
            <a:ext cx="0" cy="6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10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rgbClr val="3A75E8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 flipV="1">
            <a:off x="0" y="6601056"/>
            <a:ext cx="9906000" cy="256944"/>
          </a:xfrm>
          <a:prstGeom prst="rect">
            <a:avLst/>
          </a:prstGeom>
          <a:solidFill>
            <a:srgbClr val="00206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anose="020B0600000101010101" charset="-127"/>
              <a:ea typeface="나눔바른고딕" panose="020B0600000101010101" charset="-127"/>
              <a:cs typeface="Gill Sans"/>
              <a:sym typeface="Gill Sans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>
          <a:xfrm>
            <a:off x="3838575" y="6657431"/>
            <a:ext cx="2228850" cy="154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36DF29B1-5412-43BB-8A2C-CD423B8FF88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 flipV="1">
            <a:off x="0" y="0"/>
            <a:ext cx="9906000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  <a:gs pos="53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 userDrawn="1"/>
        </p:nvSpPr>
        <p:spPr>
          <a:xfrm flipV="1">
            <a:off x="0" y="0"/>
            <a:ext cx="9906000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  <a:gs pos="53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F3830E5-2E0C-40D8-B943-892AEFFE09AF}"/>
              </a:ext>
            </a:extLst>
          </p:cNvPr>
          <p:cNvGrpSpPr/>
          <p:nvPr userDrawn="1"/>
        </p:nvGrpSpPr>
        <p:grpSpPr>
          <a:xfrm>
            <a:off x="150593" y="-87504"/>
            <a:ext cx="688391" cy="867180"/>
            <a:chOff x="8442849" y="-87504"/>
            <a:chExt cx="425802" cy="536391"/>
          </a:xfrm>
        </p:grpSpPr>
        <p:grpSp>
          <p:nvGrpSpPr>
            <p:cNvPr id="58" name="그룹 17"/>
            <p:cNvGrpSpPr/>
            <p:nvPr userDrawn="1"/>
          </p:nvGrpSpPr>
          <p:grpSpPr>
            <a:xfrm>
              <a:off x="8442849" y="-87504"/>
              <a:ext cx="425802" cy="536391"/>
              <a:chOff x="139853" y="-122267"/>
              <a:chExt cx="878774" cy="1107008"/>
            </a:xfrm>
          </p:grpSpPr>
          <p:sp>
            <p:nvSpPr>
              <p:cNvPr id="60" name="직사각형 13"/>
              <p:cNvSpPr/>
              <p:nvPr userDrawn="1"/>
            </p:nvSpPr>
            <p:spPr>
              <a:xfrm rot="5400000">
                <a:off x="87844" y="53958"/>
                <a:ext cx="982792" cy="878774"/>
              </a:xfrm>
              <a:prstGeom prst="homePlate">
                <a:avLst>
                  <a:gd name="adj" fmla="val 29990"/>
                </a:avLst>
              </a:prstGeom>
              <a:solidFill>
                <a:srgbClr val="002060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4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나눔바른고딕" panose="020B0600000101010101" charset="-127"/>
                  <a:ea typeface="나눔바른고딕" panose="020B0600000101010101" charset="-127"/>
                  <a:cs typeface="Gill Sans"/>
                  <a:sym typeface="Gill Sans"/>
                </a:endParaRPr>
              </a:p>
            </p:txBody>
          </p:sp>
          <p:sp>
            <p:nvSpPr>
              <p:cNvPr id="61" name="직사각형 13"/>
              <p:cNvSpPr/>
              <p:nvPr userDrawn="1"/>
            </p:nvSpPr>
            <p:spPr>
              <a:xfrm rot="5400000">
                <a:off x="64699" y="19016"/>
                <a:ext cx="1029083" cy="746518"/>
              </a:xfrm>
              <a:prstGeom prst="homePlate">
                <a:avLst>
                  <a:gd name="adj" fmla="val 29990"/>
                </a:avLst>
              </a:prstGeom>
              <a:noFill/>
              <a:ln w="19050" cap="flat">
                <a:solidFill>
                  <a:schemeClr val="bg1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4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나눔바른고딕" panose="020B0600000101010101" charset="-127"/>
                  <a:ea typeface="나눔바른고딕" panose="020B0600000101010101" charset="-127"/>
                  <a:cs typeface="Gill Sans"/>
                  <a:sym typeface="Gill Sans"/>
                </a:endParaRPr>
              </a:p>
            </p:txBody>
          </p:sp>
        </p:grpSp>
        <p:pic>
          <p:nvPicPr>
            <p:cNvPr id="59" name="그림 5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4406" y="0"/>
              <a:ext cx="330547" cy="330547"/>
            </a:xfrm>
            <a:prstGeom prst="rect">
              <a:avLst/>
            </a:prstGeom>
          </p:spPr>
        </p:pic>
      </p:grpSp>
      <p:cxnSp>
        <p:nvCxnSpPr>
          <p:cNvPr id="63" name="직선 연결선 62"/>
          <p:cNvCxnSpPr/>
          <p:nvPr userDrawn="1"/>
        </p:nvCxnSpPr>
        <p:spPr>
          <a:xfrm>
            <a:off x="9201364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 userDrawn="1"/>
        </p:nvCxnSpPr>
        <p:spPr>
          <a:xfrm>
            <a:off x="8319234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8277972" y="89787"/>
            <a:ext cx="953492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Ⅲ.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 배운 점과</a:t>
            </a:r>
            <a:b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</a:b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아쉬운 점</a:t>
            </a:r>
          </a:p>
        </p:txBody>
      </p:sp>
      <p:cxnSp>
        <p:nvCxnSpPr>
          <p:cNvPr id="66" name="직선 연결선 65"/>
          <p:cNvCxnSpPr/>
          <p:nvPr userDrawn="1"/>
        </p:nvCxnSpPr>
        <p:spPr>
          <a:xfrm>
            <a:off x="7432975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7401874" y="89787"/>
            <a:ext cx="934440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A75E8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Ⅱ.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A75E8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구현 및 시연</a:t>
            </a:r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6546716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6600564" y="89787"/>
            <a:ext cx="774701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Ⅰ.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설계</a:t>
            </a:r>
          </a:p>
        </p:txBody>
      </p:sp>
      <p:sp>
        <p:nvSpPr>
          <p:cNvPr id="71" name="직사각형 70"/>
          <p:cNvSpPr/>
          <p:nvPr userDrawn="1"/>
        </p:nvSpPr>
        <p:spPr>
          <a:xfrm>
            <a:off x="7482840" y="139700"/>
            <a:ext cx="774700" cy="63500"/>
          </a:xfrm>
          <a:prstGeom prst="rect">
            <a:avLst/>
          </a:prstGeom>
          <a:solidFill>
            <a:srgbClr val="3A7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890373" y="126617"/>
            <a:ext cx="132704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차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LMS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구축</a:t>
            </a:r>
          </a:p>
        </p:txBody>
      </p:sp>
      <p:sp>
        <p:nvSpPr>
          <p:cNvPr id="80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890373" y="322496"/>
            <a:ext cx="132704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Ⅱ.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구현 및 시연</a:t>
            </a:r>
          </a:p>
        </p:txBody>
      </p:sp>
      <p:sp>
        <p:nvSpPr>
          <p:cNvPr id="82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13" y="256676"/>
            <a:ext cx="479760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83" name="직선 연결선 82"/>
          <p:cNvCxnSpPr/>
          <p:nvPr userDrawn="1"/>
        </p:nvCxnSpPr>
        <p:spPr>
          <a:xfrm>
            <a:off x="2216696" y="73025"/>
            <a:ext cx="0" cy="6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22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rgbClr val="3A75E8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 flipV="1">
            <a:off x="0" y="6601056"/>
            <a:ext cx="9906000" cy="256944"/>
          </a:xfrm>
          <a:prstGeom prst="rect">
            <a:avLst/>
          </a:prstGeom>
          <a:solidFill>
            <a:srgbClr val="00206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 hangingPunct="0"/>
            <a:endParaRPr lang="ko-KR" altLang="en-US" sz="4200" dirty="0">
              <a:solidFill>
                <a:srgbClr val="000000"/>
              </a:solidFill>
              <a:latin typeface="나눔바른고딕" panose="020B0600000101010101" charset="-127"/>
              <a:ea typeface="나눔바른고딕" panose="020B0600000101010101" charset="-127"/>
              <a:cs typeface="Gill Sans"/>
              <a:sym typeface="Gill Sans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>
          <a:xfrm>
            <a:off x="3838575" y="6657431"/>
            <a:ext cx="2228850" cy="154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36DF29B1-5412-43BB-8A2C-CD423B8FF88C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직사각형 64"/>
          <p:cNvSpPr/>
          <p:nvPr userDrawn="1"/>
        </p:nvSpPr>
        <p:spPr>
          <a:xfrm flipV="1">
            <a:off x="0" y="0"/>
            <a:ext cx="9906000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  <a:gs pos="53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3830E5-2E0C-40D8-B943-892AEFFE09AF}"/>
              </a:ext>
            </a:extLst>
          </p:cNvPr>
          <p:cNvGrpSpPr/>
          <p:nvPr userDrawn="1"/>
        </p:nvGrpSpPr>
        <p:grpSpPr>
          <a:xfrm>
            <a:off x="150593" y="-87504"/>
            <a:ext cx="688391" cy="867180"/>
            <a:chOff x="8442849" y="-87504"/>
            <a:chExt cx="425802" cy="536391"/>
          </a:xfrm>
        </p:grpSpPr>
        <p:grpSp>
          <p:nvGrpSpPr>
            <p:cNvPr id="67" name="그룹 17"/>
            <p:cNvGrpSpPr/>
            <p:nvPr userDrawn="1"/>
          </p:nvGrpSpPr>
          <p:grpSpPr>
            <a:xfrm>
              <a:off x="8442849" y="-87504"/>
              <a:ext cx="425802" cy="536391"/>
              <a:chOff x="139853" y="-122267"/>
              <a:chExt cx="878774" cy="1107008"/>
            </a:xfrm>
          </p:grpSpPr>
          <p:sp>
            <p:nvSpPr>
              <p:cNvPr id="69" name="직사각형 13"/>
              <p:cNvSpPr/>
              <p:nvPr userDrawn="1"/>
            </p:nvSpPr>
            <p:spPr>
              <a:xfrm rot="5400000">
                <a:off x="87844" y="53958"/>
                <a:ext cx="982792" cy="878774"/>
              </a:xfrm>
              <a:prstGeom prst="homePlate">
                <a:avLst>
                  <a:gd name="adj" fmla="val 29990"/>
                </a:avLst>
              </a:prstGeom>
              <a:solidFill>
                <a:srgbClr val="002060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4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나눔바른고딕" panose="020B0600000101010101" charset="-127"/>
                  <a:ea typeface="나눔바른고딕" panose="020B0600000101010101" charset="-127"/>
                  <a:cs typeface="Gill Sans"/>
                  <a:sym typeface="Gill Sans"/>
                </a:endParaRPr>
              </a:p>
            </p:txBody>
          </p:sp>
          <p:sp>
            <p:nvSpPr>
              <p:cNvPr id="70" name="직사각형 13"/>
              <p:cNvSpPr/>
              <p:nvPr userDrawn="1"/>
            </p:nvSpPr>
            <p:spPr>
              <a:xfrm rot="5400000">
                <a:off x="64699" y="19016"/>
                <a:ext cx="1029083" cy="746518"/>
              </a:xfrm>
              <a:prstGeom prst="homePlate">
                <a:avLst>
                  <a:gd name="adj" fmla="val 29990"/>
                </a:avLst>
              </a:prstGeom>
              <a:noFill/>
              <a:ln w="19050" cap="flat">
                <a:solidFill>
                  <a:schemeClr val="bg1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4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나눔바른고딕" panose="020B0600000101010101" charset="-127"/>
                  <a:ea typeface="나눔바른고딕" panose="020B0600000101010101" charset="-127"/>
                  <a:cs typeface="Gill Sans"/>
                  <a:sym typeface="Gill Sans"/>
                </a:endParaRPr>
              </a:p>
            </p:txBody>
          </p:sp>
        </p:grpSp>
        <p:pic>
          <p:nvPicPr>
            <p:cNvPr id="68" name="그림 6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4406" y="0"/>
              <a:ext cx="330547" cy="330547"/>
            </a:xfrm>
            <a:prstGeom prst="rect">
              <a:avLst/>
            </a:prstGeom>
          </p:spPr>
        </p:pic>
      </p:grpSp>
      <p:cxnSp>
        <p:nvCxnSpPr>
          <p:cNvPr id="72" name="직선 연결선 71"/>
          <p:cNvCxnSpPr/>
          <p:nvPr userDrawn="1"/>
        </p:nvCxnSpPr>
        <p:spPr>
          <a:xfrm>
            <a:off x="9201364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 userDrawn="1"/>
        </p:nvCxnSpPr>
        <p:spPr>
          <a:xfrm>
            <a:off x="8319234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8277972" y="89787"/>
            <a:ext cx="953492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A75E8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Ⅲ.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A75E8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배운 점과</a:t>
            </a:r>
            <a:b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A75E8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</a:b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A75E8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아쉬운 점</a:t>
            </a:r>
          </a:p>
        </p:txBody>
      </p:sp>
      <p:cxnSp>
        <p:nvCxnSpPr>
          <p:cNvPr id="75" name="직선 연결선 74"/>
          <p:cNvCxnSpPr/>
          <p:nvPr userDrawn="1"/>
        </p:nvCxnSpPr>
        <p:spPr>
          <a:xfrm>
            <a:off x="7432975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7401874" y="89787"/>
            <a:ext cx="934440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Ⅱ.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구현 및 시연</a:t>
            </a:r>
          </a:p>
        </p:txBody>
      </p:sp>
      <p:cxnSp>
        <p:nvCxnSpPr>
          <p:cNvPr id="77" name="직선 연결선 76"/>
          <p:cNvCxnSpPr/>
          <p:nvPr userDrawn="1"/>
        </p:nvCxnSpPr>
        <p:spPr>
          <a:xfrm>
            <a:off x="6546716" y="76197"/>
            <a:ext cx="0" cy="3110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6600564" y="89787"/>
            <a:ext cx="774701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Ⅰ.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설계</a:t>
            </a:r>
          </a:p>
        </p:txBody>
      </p:sp>
      <p:sp>
        <p:nvSpPr>
          <p:cNvPr id="80" name="직사각형 79"/>
          <p:cNvSpPr/>
          <p:nvPr userDrawn="1"/>
        </p:nvSpPr>
        <p:spPr>
          <a:xfrm>
            <a:off x="8368665" y="139700"/>
            <a:ext cx="774700" cy="63500"/>
          </a:xfrm>
          <a:prstGeom prst="rect">
            <a:avLst/>
          </a:prstGeom>
          <a:solidFill>
            <a:srgbClr val="3A7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890373" y="126617"/>
            <a:ext cx="132704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차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LMS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n-cs"/>
              </a:rPr>
              <a:t>구축</a:t>
            </a:r>
          </a:p>
        </p:txBody>
      </p:sp>
      <p:sp>
        <p:nvSpPr>
          <p:cNvPr id="83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 txBox="1">
            <a:spLocks/>
          </p:cNvSpPr>
          <p:nvPr userDrawn="1"/>
        </p:nvSpPr>
        <p:spPr>
          <a:xfrm>
            <a:off x="674537" y="322496"/>
            <a:ext cx="1542884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Ⅲ. </a:t>
            </a:r>
            <a:r>
              <a:rPr kumimoji="0" lang="ko-KR" altLang="en-US" sz="1000" b="0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배운 점과 아쉬운 점</a:t>
            </a:r>
          </a:p>
        </p:txBody>
      </p:sp>
      <p:sp>
        <p:nvSpPr>
          <p:cNvPr id="87" name="제목 개체 틀 12">
            <a:extLst>
              <a:ext uri="{FF2B5EF4-FFF2-40B4-BE49-F238E27FC236}">
                <a16:creationId xmlns:a16="http://schemas.microsoft.com/office/drawing/2014/main" id="{4A80D994-3C8B-4631-8781-BBC2855F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13" y="256676"/>
            <a:ext cx="4797607" cy="469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88" name="직선 연결선 87"/>
          <p:cNvCxnSpPr/>
          <p:nvPr userDrawn="1"/>
        </p:nvCxnSpPr>
        <p:spPr>
          <a:xfrm>
            <a:off x="2216696" y="73025"/>
            <a:ext cx="0" cy="6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rgbClr val="3A75E8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9906000" cy="6857999"/>
            <a:chOff x="0" y="0"/>
            <a:chExt cx="9906000" cy="685799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906000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0" y="0"/>
              <a:ext cx="9906000" cy="6717395"/>
              <a:chOff x="0" y="0"/>
              <a:chExt cx="9906000" cy="671739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58000" cy="671739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8148"/>
              <a:stretch/>
            </p:blipFill>
            <p:spPr>
              <a:xfrm>
                <a:off x="7035800" y="0"/>
                <a:ext cx="2870200" cy="671739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/>
          <p:nvPr/>
        </p:nvGrpSpPr>
        <p:grpSpPr>
          <a:xfrm rot="10800000" flipH="1">
            <a:off x="-4332" y="-19058"/>
            <a:ext cx="9910327" cy="5991222"/>
            <a:chOff x="888922" y="4210157"/>
            <a:chExt cx="6863925" cy="6296902"/>
          </a:xfrm>
        </p:grpSpPr>
        <p:sp>
          <p:nvSpPr>
            <p:cNvPr id="9" name="자유형 8"/>
            <p:cNvSpPr/>
            <p:nvPr/>
          </p:nvSpPr>
          <p:spPr>
            <a:xfrm flipH="1">
              <a:off x="3203878" y="5791879"/>
              <a:ext cx="4545970" cy="4695155"/>
            </a:xfrm>
            <a:custGeom>
              <a:avLst/>
              <a:gdLst>
                <a:gd name="connsiteX0" fmla="*/ 0 w 3751064"/>
                <a:gd name="connsiteY0" fmla="*/ 0 h 4475110"/>
                <a:gd name="connsiteX1" fmla="*/ 0 w 3751064"/>
                <a:gd name="connsiteY1" fmla="*/ 4475110 h 4475110"/>
                <a:gd name="connsiteX2" fmla="*/ 3751064 w 3751064"/>
                <a:gd name="connsiteY2" fmla="*/ 4475110 h 4475110"/>
                <a:gd name="connsiteX0" fmla="*/ 0 w 4332955"/>
                <a:gd name="connsiteY0" fmla="*/ 0 h 4475110"/>
                <a:gd name="connsiteX1" fmla="*/ 0 w 4332955"/>
                <a:gd name="connsiteY1" fmla="*/ 4475110 h 4475110"/>
                <a:gd name="connsiteX2" fmla="*/ 4332955 w 4332955"/>
                <a:gd name="connsiteY2" fmla="*/ 3833842 h 4475110"/>
                <a:gd name="connsiteX3" fmla="*/ 0 w 4332955"/>
                <a:gd name="connsiteY3" fmla="*/ 0 h 4475110"/>
                <a:gd name="connsiteX0" fmla="*/ 0 w 4332972"/>
                <a:gd name="connsiteY0" fmla="*/ 0 h 4475110"/>
                <a:gd name="connsiteX1" fmla="*/ 0 w 4332972"/>
                <a:gd name="connsiteY1" fmla="*/ 4475110 h 4475110"/>
                <a:gd name="connsiteX2" fmla="*/ 4332955 w 4332972"/>
                <a:gd name="connsiteY2" fmla="*/ 3833842 h 4475110"/>
                <a:gd name="connsiteX3" fmla="*/ 0 w 4332972"/>
                <a:gd name="connsiteY3" fmla="*/ 0 h 4475110"/>
                <a:gd name="connsiteX0" fmla="*/ 0 w 4332967"/>
                <a:gd name="connsiteY0" fmla="*/ 52 h 4475162"/>
                <a:gd name="connsiteX1" fmla="*/ 0 w 4332967"/>
                <a:gd name="connsiteY1" fmla="*/ 4475162 h 4475162"/>
                <a:gd name="connsiteX2" fmla="*/ 4332955 w 4332967"/>
                <a:gd name="connsiteY2" fmla="*/ 3833894 h 4475162"/>
                <a:gd name="connsiteX3" fmla="*/ 0 w 4332967"/>
                <a:gd name="connsiteY3" fmla="*/ 52 h 447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967" h="4475162">
                  <a:moveTo>
                    <a:pt x="0" y="52"/>
                  </a:moveTo>
                  <a:lnTo>
                    <a:pt x="0" y="4475162"/>
                  </a:lnTo>
                  <a:lnTo>
                    <a:pt x="4332955" y="3833894"/>
                  </a:lnTo>
                  <a:cubicBezTo>
                    <a:pt x="4341385" y="3826606"/>
                    <a:pt x="3446" y="-16412"/>
                    <a:pt x="0" y="5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88922" y="4210157"/>
              <a:ext cx="6863925" cy="6296902"/>
            </a:xfrm>
            <a:custGeom>
              <a:avLst/>
              <a:gdLst>
                <a:gd name="connsiteX0" fmla="*/ 0 w 6854400"/>
                <a:gd name="connsiteY0" fmla="*/ 0 h 6351411"/>
                <a:gd name="connsiteX1" fmla="*/ 6852062 w 6854400"/>
                <a:gd name="connsiteY1" fmla="*/ 4914066 h 6351411"/>
                <a:gd name="connsiteX2" fmla="*/ 6853593 w 6854400"/>
                <a:gd name="connsiteY2" fmla="*/ 6100485 h 6351411"/>
                <a:gd name="connsiteX3" fmla="*/ 6854400 w 6854400"/>
                <a:gd name="connsiteY3" fmla="*/ 6351411 h 6351411"/>
                <a:gd name="connsiteX4" fmla="*/ 0 w 6854400"/>
                <a:gd name="connsiteY4" fmla="*/ 6351411 h 6351411"/>
                <a:gd name="connsiteX0" fmla="*/ 0 w 6854400"/>
                <a:gd name="connsiteY0" fmla="*/ 0 h 6351411"/>
                <a:gd name="connsiteX1" fmla="*/ 6852062 w 6854400"/>
                <a:gd name="connsiteY1" fmla="*/ 4240966 h 6351411"/>
                <a:gd name="connsiteX2" fmla="*/ 6853593 w 6854400"/>
                <a:gd name="connsiteY2" fmla="*/ 6100485 h 6351411"/>
                <a:gd name="connsiteX3" fmla="*/ 6854400 w 6854400"/>
                <a:gd name="connsiteY3" fmla="*/ 6351411 h 6351411"/>
                <a:gd name="connsiteX4" fmla="*/ 0 w 6854400"/>
                <a:gd name="connsiteY4" fmla="*/ 6351411 h 6351411"/>
                <a:gd name="connsiteX5" fmla="*/ 0 w 6854400"/>
                <a:gd name="connsiteY5" fmla="*/ 0 h 6351411"/>
                <a:gd name="connsiteX0" fmla="*/ 0 w 6854400"/>
                <a:gd name="connsiteY0" fmla="*/ 0 h 6351411"/>
                <a:gd name="connsiteX1" fmla="*/ 6852062 w 6854400"/>
                <a:gd name="connsiteY1" fmla="*/ 4240966 h 6351411"/>
                <a:gd name="connsiteX2" fmla="*/ 6853593 w 6854400"/>
                <a:gd name="connsiteY2" fmla="*/ 6100485 h 6351411"/>
                <a:gd name="connsiteX3" fmla="*/ 6854400 w 6854400"/>
                <a:gd name="connsiteY3" fmla="*/ 6351411 h 6351411"/>
                <a:gd name="connsiteX4" fmla="*/ 0 w 6854400"/>
                <a:gd name="connsiteY4" fmla="*/ 6351411 h 6351411"/>
                <a:gd name="connsiteX5" fmla="*/ 0 w 6854400"/>
                <a:gd name="connsiteY5" fmla="*/ 0 h 6351411"/>
                <a:gd name="connsiteX0" fmla="*/ 0 w 6854400"/>
                <a:gd name="connsiteY0" fmla="*/ 0 h 6351411"/>
                <a:gd name="connsiteX1" fmla="*/ 6852062 w 6854400"/>
                <a:gd name="connsiteY1" fmla="*/ 4240966 h 6351411"/>
                <a:gd name="connsiteX2" fmla="*/ 6853593 w 6854400"/>
                <a:gd name="connsiteY2" fmla="*/ 6100485 h 6351411"/>
                <a:gd name="connsiteX3" fmla="*/ 6854400 w 6854400"/>
                <a:gd name="connsiteY3" fmla="*/ 6351411 h 6351411"/>
                <a:gd name="connsiteX4" fmla="*/ 0 w 6854400"/>
                <a:gd name="connsiteY4" fmla="*/ 6351411 h 6351411"/>
                <a:gd name="connsiteX5" fmla="*/ 0 w 6854400"/>
                <a:gd name="connsiteY5" fmla="*/ 0 h 6351411"/>
                <a:gd name="connsiteX0" fmla="*/ 0 w 6854400"/>
                <a:gd name="connsiteY0" fmla="*/ 0 h 6932436"/>
                <a:gd name="connsiteX1" fmla="*/ 6852062 w 6854400"/>
                <a:gd name="connsiteY1" fmla="*/ 4240966 h 6932436"/>
                <a:gd name="connsiteX2" fmla="*/ 6853593 w 6854400"/>
                <a:gd name="connsiteY2" fmla="*/ 6100485 h 6932436"/>
                <a:gd name="connsiteX3" fmla="*/ 6854400 w 6854400"/>
                <a:gd name="connsiteY3" fmla="*/ 6932436 h 6932436"/>
                <a:gd name="connsiteX4" fmla="*/ 0 w 6854400"/>
                <a:gd name="connsiteY4" fmla="*/ 6351411 h 6932436"/>
                <a:gd name="connsiteX5" fmla="*/ 0 w 6854400"/>
                <a:gd name="connsiteY5" fmla="*/ 0 h 6932436"/>
                <a:gd name="connsiteX0" fmla="*/ 9525 w 6863925"/>
                <a:gd name="connsiteY0" fmla="*/ 0 h 6932436"/>
                <a:gd name="connsiteX1" fmla="*/ 6861587 w 6863925"/>
                <a:gd name="connsiteY1" fmla="*/ 4240966 h 6932436"/>
                <a:gd name="connsiteX2" fmla="*/ 6863118 w 6863925"/>
                <a:gd name="connsiteY2" fmla="*/ 6100485 h 6932436"/>
                <a:gd name="connsiteX3" fmla="*/ 6863925 w 6863925"/>
                <a:gd name="connsiteY3" fmla="*/ 6932436 h 6932436"/>
                <a:gd name="connsiteX4" fmla="*/ 0 w 6863925"/>
                <a:gd name="connsiteY4" fmla="*/ 6913386 h 6932436"/>
                <a:gd name="connsiteX5" fmla="*/ 9525 w 6863925"/>
                <a:gd name="connsiteY5" fmla="*/ 0 h 6932436"/>
                <a:gd name="connsiteX0" fmla="*/ 9525 w 6863925"/>
                <a:gd name="connsiteY0" fmla="*/ 0 h 6172416"/>
                <a:gd name="connsiteX1" fmla="*/ 6861587 w 6863925"/>
                <a:gd name="connsiteY1" fmla="*/ 3480946 h 6172416"/>
                <a:gd name="connsiteX2" fmla="*/ 6863118 w 6863925"/>
                <a:gd name="connsiteY2" fmla="*/ 5340465 h 6172416"/>
                <a:gd name="connsiteX3" fmla="*/ 6863925 w 6863925"/>
                <a:gd name="connsiteY3" fmla="*/ 6172416 h 6172416"/>
                <a:gd name="connsiteX4" fmla="*/ 0 w 6863925"/>
                <a:gd name="connsiteY4" fmla="*/ 6153366 h 6172416"/>
                <a:gd name="connsiteX5" fmla="*/ 9525 w 6863925"/>
                <a:gd name="connsiteY5" fmla="*/ 0 h 6172416"/>
                <a:gd name="connsiteX0" fmla="*/ 9525 w 6868265"/>
                <a:gd name="connsiteY0" fmla="*/ 0 h 6172416"/>
                <a:gd name="connsiteX1" fmla="*/ 6868184 w 6868265"/>
                <a:gd name="connsiteY1" fmla="*/ 5345910 h 6172416"/>
                <a:gd name="connsiteX2" fmla="*/ 6863118 w 6868265"/>
                <a:gd name="connsiteY2" fmla="*/ 5340465 h 6172416"/>
                <a:gd name="connsiteX3" fmla="*/ 6863925 w 6868265"/>
                <a:gd name="connsiteY3" fmla="*/ 6172416 h 6172416"/>
                <a:gd name="connsiteX4" fmla="*/ 0 w 6868265"/>
                <a:gd name="connsiteY4" fmla="*/ 6153366 h 6172416"/>
                <a:gd name="connsiteX5" fmla="*/ 9525 w 6868265"/>
                <a:gd name="connsiteY5" fmla="*/ 0 h 6172416"/>
                <a:gd name="connsiteX0" fmla="*/ 9525 w 6868265"/>
                <a:gd name="connsiteY0" fmla="*/ 0 h 6172416"/>
                <a:gd name="connsiteX1" fmla="*/ 6868184 w 6868265"/>
                <a:gd name="connsiteY1" fmla="*/ 5345910 h 6172416"/>
                <a:gd name="connsiteX2" fmla="*/ 6863118 w 6868265"/>
                <a:gd name="connsiteY2" fmla="*/ 5745044 h 6172416"/>
                <a:gd name="connsiteX3" fmla="*/ 6863925 w 6868265"/>
                <a:gd name="connsiteY3" fmla="*/ 6172416 h 6172416"/>
                <a:gd name="connsiteX4" fmla="*/ 0 w 6868265"/>
                <a:gd name="connsiteY4" fmla="*/ 6153366 h 6172416"/>
                <a:gd name="connsiteX5" fmla="*/ 9525 w 6868265"/>
                <a:gd name="connsiteY5" fmla="*/ 0 h 6172416"/>
                <a:gd name="connsiteX0" fmla="*/ 9525 w 6863925"/>
                <a:gd name="connsiteY0" fmla="*/ 0 h 6172416"/>
                <a:gd name="connsiteX1" fmla="*/ 6861587 w 6863925"/>
                <a:gd name="connsiteY1" fmla="*/ 4930957 h 6172416"/>
                <a:gd name="connsiteX2" fmla="*/ 6863118 w 6863925"/>
                <a:gd name="connsiteY2" fmla="*/ 5745044 h 6172416"/>
                <a:gd name="connsiteX3" fmla="*/ 6863925 w 6863925"/>
                <a:gd name="connsiteY3" fmla="*/ 6172416 h 6172416"/>
                <a:gd name="connsiteX4" fmla="*/ 0 w 6863925"/>
                <a:gd name="connsiteY4" fmla="*/ 6153366 h 6172416"/>
                <a:gd name="connsiteX5" fmla="*/ 9525 w 6863925"/>
                <a:gd name="connsiteY5" fmla="*/ 0 h 6172416"/>
                <a:gd name="connsiteX0" fmla="*/ 9525 w 6863925"/>
                <a:gd name="connsiteY0" fmla="*/ 0 h 6296902"/>
                <a:gd name="connsiteX1" fmla="*/ 6861587 w 6863925"/>
                <a:gd name="connsiteY1" fmla="*/ 5055443 h 6296902"/>
                <a:gd name="connsiteX2" fmla="*/ 6863118 w 6863925"/>
                <a:gd name="connsiteY2" fmla="*/ 5869530 h 6296902"/>
                <a:gd name="connsiteX3" fmla="*/ 6863925 w 6863925"/>
                <a:gd name="connsiteY3" fmla="*/ 6296902 h 6296902"/>
                <a:gd name="connsiteX4" fmla="*/ 0 w 6863925"/>
                <a:gd name="connsiteY4" fmla="*/ 6277852 h 6296902"/>
                <a:gd name="connsiteX5" fmla="*/ 9525 w 6863925"/>
                <a:gd name="connsiteY5" fmla="*/ 0 h 629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925" h="6296902">
                  <a:moveTo>
                    <a:pt x="9525" y="0"/>
                  </a:moveTo>
                  <a:cubicBezTo>
                    <a:pt x="7546" y="12422"/>
                    <a:pt x="6888966" y="5030321"/>
                    <a:pt x="6861587" y="5055443"/>
                  </a:cubicBezTo>
                  <a:cubicBezTo>
                    <a:pt x="6860845" y="5380778"/>
                    <a:pt x="6861773" y="5427298"/>
                    <a:pt x="6863118" y="5869530"/>
                  </a:cubicBezTo>
                  <a:lnTo>
                    <a:pt x="6863925" y="6296902"/>
                  </a:lnTo>
                  <a:lnTo>
                    <a:pt x="0" y="6277852"/>
                  </a:lnTo>
                  <a:lnTo>
                    <a:pt x="9525" y="0"/>
                  </a:lnTo>
                  <a:close/>
                </a:path>
              </a:pathLst>
            </a:custGeom>
            <a:pattFill prst="wdDn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62" y="2632507"/>
            <a:ext cx="3664189" cy="415519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515357" y="1546738"/>
            <a:ext cx="3060246" cy="1937314"/>
            <a:chOff x="484166" y="1579468"/>
            <a:chExt cx="3060246" cy="1937314"/>
          </a:xfrm>
        </p:grpSpPr>
        <p:sp>
          <p:nvSpPr>
            <p:cNvPr id="11" name="TextBox 10"/>
            <p:cNvSpPr txBox="1"/>
            <p:nvPr/>
          </p:nvSpPr>
          <p:spPr>
            <a:xfrm>
              <a:off x="484166" y="2043748"/>
              <a:ext cx="2412840" cy="107721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32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r>
                <a:rPr lang="ko-KR" altLang="en-US" sz="32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</a:t>
              </a:r>
              <a:r>
                <a:rPr lang="en-US" altLang="ko-KR" sz="32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LMS</a:t>
              </a:r>
              <a:r>
                <a:rPr lang="ko-KR" altLang="en-US" sz="32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구축</a:t>
              </a:r>
              <a:endParaRPr lang="en-US" altLang="ko-KR" sz="32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3200" b="1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최종발표</a:t>
              </a:r>
              <a:endParaRPr lang="ko-KR" altLang="en-US" sz="3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4166" y="1579468"/>
              <a:ext cx="3060246" cy="368135"/>
            </a:xfrm>
            <a:prstGeom prst="rect">
              <a:avLst/>
            </a:prstGeom>
            <a:gradFill flip="none" rotWithShape="1">
              <a:gsLst>
                <a:gs pos="0">
                  <a:srgbClr val="0070C0">
                    <a:alpha val="0"/>
                  </a:srgbClr>
                </a:gs>
                <a:gs pos="51000">
                  <a:srgbClr val="0070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ko-KR" altLang="en-US" b="1" spc="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b="1" spc="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완료보고</a:t>
              </a:r>
              <a:endParaRPr lang="ko-KR" altLang="en-US" b="1" spc="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4166" y="3148647"/>
              <a:ext cx="3060246" cy="368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2020. 02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14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95" name="제목 29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백엔드</a:t>
            </a:r>
            <a:endParaRPr lang="ko-KR" altLang="en-US" sz="1800" dirty="0"/>
          </a:p>
        </p:txBody>
      </p:sp>
      <p:sp>
        <p:nvSpPr>
          <p:cNvPr id="95" name="Rectangle 46">
            <a:extLst>
              <a:ext uri="{FF2B5EF4-FFF2-40B4-BE49-F238E27FC236}">
                <a16:creationId xmlns:a16="http://schemas.microsoft.com/office/drawing/2014/main" id="{BC99C683-BD9C-4CDF-AC20-F7ADA651A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85" y="1000328"/>
            <a:ext cx="9376875" cy="338554"/>
          </a:xfrm>
          <a:prstGeom prst="rect">
            <a:avLst/>
          </a:prstGeom>
          <a:gradFill flip="none" rotWithShape="1">
            <a:gsLst>
              <a:gs pos="85000">
                <a:srgbClr val="ECECEC"/>
              </a:gs>
              <a:gs pos="17000">
                <a:srgbClr val="E8E8E8"/>
              </a:gs>
              <a:gs pos="5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25400" dist="25400" dir="2700000" algn="tl" rotWithShape="0">
              <a:schemeClr val="bg1">
                <a:lumMod val="5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chemeClr val="bg1">
                <a:lumMod val="85000"/>
              </a:schemeClr>
            </a:contourClr>
          </a:sp3d>
        </p:spPr>
        <p:txBody>
          <a:bodyPr wrap="square" lIns="180000" rIns="180000" anchor="ctr">
            <a:spAutoFit/>
          </a:bodyPr>
          <a:lstStyle/>
          <a:p>
            <a:pPr algn="ctr"/>
            <a:r>
              <a:rPr lang="ko-KR" altLang="en-US" sz="1600" dirty="0"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시퀀스 다이어그램 </a:t>
            </a:r>
            <a:r>
              <a:rPr lang="en-US" altLang="ko-KR" sz="1600" dirty="0"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&amp; </a:t>
            </a:r>
            <a:r>
              <a:rPr lang="ko-KR" altLang="en-US" sz="1600" dirty="0"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클래스 다이어그램</a:t>
            </a:r>
            <a:endParaRPr lang="en-US" altLang="ko-KR" sz="1600" dirty="0">
              <a:latin typeface="Arial" panose="020B06040202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C66E5A-35A7-4811-B569-1B93BAC3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5" y="1720136"/>
            <a:ext cx="6107791" cy="41375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805591-3A85-48D9-9A0B-A3A0605DA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396166"/>
            <a:ext cx="5477115" cy="286477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FFE7A-AB7D-4A80-8D1C-4969E1BC4E8A}"/>
              </a:ext>
            </a:extLst>
          </p:cNvPr>
          <p:cNvSpPr txBox="1"/>
          <p:nvPr/>
        </p:nvSpPr>
        <p:spPr>
          <a:xfrm rot="19688409">
            <a:off x="13617" y="1533436"/>
            <a:ext cx="1005403" cy="3385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rgbClr val="FF0000"/>
                </a:solidFill>
              </a:defRPr>
            </a:lvl1pPr>
          </a:lstStyle>
          <a:p>
            <a:r>
              <a:rPr lang="ko-KR" altLang="en-US" dirty="0" err="1"/>
              <a:t>일부발췌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95" name="제목 29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DB</a:t>
            </a:r>
            <a:endParaRPr lang="ko-KR" altLang="en-US" sz="1800" dirty="0"/>
          </a:p>
        </p:txBody>
      </p:sp>
      <p:sp>
        <p:nvSpPr>
          <p:cNvPr id="95" name="Rectangle 46">
            <a:extLst>
              <a:ext uri="{FF2B5EF4-FFF2-40B4-BE49-F238E27FC236}">
                <a16:creationId xmlns:a16="http://schemas.microsoft.com/office/drawing/2014/main" id="{BC99C683-BD9C-4CDF-AC20-F7ADA651A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85" y="1000328"/>
            <a:ext cx="9376875" cy="338554"/>
          </a:xfrm>
          <a:prstGeom prst="rect">
            <a:avLst/>
          </a:prstGeom>
          <a:gradFill flip="none" rotWithShape="1">
            <a:gsLst>
              <a:gs pos="85000">
                <a:srgbClr val="ECECEC"/>
              </a:gs>
              <a:gs pos="17000">
                <a:srgbClr val="E8E8E8"/>
              </a:gs>
              <a:gs pos="5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25400" dist="25400" dir="2700000" algn="tl" rotWithShape="0">
              <a:schemeClr val="bg1">
                <a:lumMod val="5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chemeClr val="bg1">
                <a:lumMod val="85000"/>
              </a:schemeClr>
            </a:contourClr>
          </a:sp3d>
        </p:spPr>
        <p:txBody>
          <a:bodyPr wrap="square" lIns="180000" rIns="180000" anchor="ctr">
            <a:spAutoFit/>
          </a:bodyPr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Logical ERD &amp; Physical ERD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7C0CF8-A2F6-4696-BFB2-3DC976C35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2" r="17820"/>
          <a:stretch/>
        </p:blipFill>
        <p:spPr>
          <a:xfrm>
            <a:off x="237885" y="1767495"/>
            <a:ext cx="5082437" cy="42474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75AD95-5D1E-4AE6-ABC0-C707D7A37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9" r="15001"/>
          <a:stretch/>
        </p:blipFill>
        <p:spPr>
          <a:xfrm>
            <a:off x="4620266" y="1767495"/>
            <a:ext cx="5285734" cy="42474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39351-0C07-4336-8DD5-29D8645589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44" y="1767495"/>
            <a:ext cx="598132" cy="4970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12C0B9-B155-4B76-AE9A-848AD974B7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49" y="1767495"/>
            <a:ext cx="598132" cy="4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57881" y="2199503"/>
            <a:ext cx="8390240" cy="127686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805" y="1820563"/>
            <a:ext cx="2367728" cy="1882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1741" y="2576327"/>
            <a:ext cx="33662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및 시연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3904" y="2483994"/>
            <a:ext cx="6178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Ⅱ</a:t>
            </a:r>
            <a:endParaRPr lang="ko-KR" altLang="en-US" sz="4000" dirty="0">
              <a:solidFill>
                <a:srgbClr val="FFC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6480" y="3702907"/>
            <a:ext cx="4975705" cy="9618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80000" indent="-1800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000" indent="-1800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96630" y="1820563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</a:t>
            </a:r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LMS</a:t>
            </a: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 </a:t>
            </a:r>
            <a:r>
              <a:rPr lang="ko-KR" altLang="en-US" sz="16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최종발표</a:t>
            </a:r>
            <a:endParaRPr lang="ko-KR" altLang="en-US" sz="16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49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구현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0" y="808863"/>
            <a:ext cx="9906004" cy="354227"/>
            <a:chOff x="0" y="752199"/>
            <a:chExt cx="9906004" cy="354227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1614389" y="752199"/>
              <a:ext cx="6752371" cy="354227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r>
                <a:rPr lang="ko-KR" altLang="en-US" kern="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 환경 구축</a:t>
              </a:r>
              <a:endParaRPr lang="ko-KR" altLang="en-US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97" name="직선 연결선 96"/>
            <p:cNvCxnSpPr>
              <a:endCxn id="96" idx="1"/>
            </p:cNvCxnSpPr>
            <p:nvPr/>
          </p:nvCxnSpPr>
          <p:spPr>
            <a:xfrm>
              <a:off x="0" y="929312"/>
              <a:ext cx="1614389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endCxn id="96" idx="3"/>
            </p:cNvCxnSpPr>
            <p:nvPr/>
          </p:nvCxnSpPr>
          <p:spPr>
            <a:xfrm flipH="1">
              <a:off x="8366760" y="929312"/>
              <a:ext cx="1539244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제목 29"/>
          <p:cNvSpPr txBox="1">
            <a:spLocks/>
          </p:cNvSpPr>
          <p:nvPr/>
        </p:nvSpPr>
        <p:spPr>
          <a:xfrm>
            <a:off x="6551381" y="190500"/>
            <a:ext cx="857163" cy="835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실시간 전기</a:t>
            </a:r>
            <a:endParaRPr lang="en-US" altLang="ko-KR" sz="9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안전통합관제</a:t>
            </a:r>
          </a:p>
        </p:txBody>
      </p:sp>
      <p:pic>
        <p:nvPicPr>
          <p:cNvPr id="8194" name="Picture 2" descr="Git">
            <a:extLst>
              <a:ext uri="{FF2B5EF4-FFF2-40B4-BE49-F238E27FC236}">
                <a16:creationId xmlns:a16="http://schemas.microsoft.com/office/drawing/2014/main" id="{5E81063F-B588-4418-A49F-57C1B385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94" y="1781453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2CA7692-943F-4844-88B1-B6CCED93A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94" y="2910692"/>
            <a:ext cx="3124200" cy="142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▲이클립스 로고 (출처: 이클립스재단)">
            <a:extLst>
              <a:ext uri="{FF2B5EF4-FFF2-40B4-BE49-F238E27FC236}">
                <a16:creationId xmlns:a16="http://schemas.microsoft.com/office/drawing/2014/main" id="{A6A106CA-AEDF-4500-A739-254959AA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042946"/>
            <a:ext cx="5232400" cy="12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자바 로고">
            <a:extLst>
              <a:ext uri="{FF2B5EF4-FFF2-40B4-BE49-F238E27FC236}">
                <a16:creationId xmlns:a16="http://schemas.microsoft.com/office/drawing/2014/main" id="{3002D33E-36DE-483E-A7EF-D9AC241B8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85" y="3737094"/>
            <a:ext cx="3000760" cy="162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0EF09D99-CBEF-4903-B6B8-8DE52AA6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94" y="4586043"/>
            <a:ext cx="2844824" cy="142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CD6BFE4C-A092-403B-8AC1-7A3359B4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88" y="3894325"/>
            <a:ext cx="1460412" cy="145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38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구현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0" y="808863"/>
            <a:ext cx="9906004" cy="354227"/>
            <a:chOff x="0" y="752199"/>
            <a:chExt cx="9906004" cy="354227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1614389" y="752199"/>
              <a:ext cx="6752371" cy="354227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r>
                <a:rPr lang="ko-KR" altLang="en-US" kern="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코드</a:t>
              </a:r>
              <a:endParaRPr lang="ko-KR" altLang="en-US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97" name="직선 연결선 96"/>
            <p:cNvCxnSpPr>
              <a:endCxn id="96" idx="1"/>
            </p:cNvCxnSpPr>
            <p:nvPr/>
          </p:nvCxnSpPr>
          <p:spPr>
            <a:xfrm>
              <a:off x="0" y="929312"/>
              <a:ext cx="1614389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endCxn id="96" idx="3"/>
            </p:cNvCxnSpPr>
            <p:nvPr/>
          </p:nvCxnSpPr>
          <p:spPr>
            <a:xfrm flipH="1">
              <a:off x="8366760" y="929312"/>
              <a:ext cx="1539244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제목 29"/>
          <p:cNvSpPr txBox="1">
            <a:spLocks/>
          </p:cNvSpPr>
          <p:nvPr/>
        </p:nvSpPr>
        <p:spPr>
          <a:xfrm>
            <a:off x="6551381" y="190500"/>
            <a:ext cx="857163" cy="835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실시간 전기</a:t>
            </a:r>
            <a:endParaRPr lang="en-US" altLang="ko-KR" sz="9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안전통합관제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704C1B-479D-49CF-96AB-6DFEA610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3" y="1105399"/>
            <a:ext cx="2600325" cy="5495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52630F-049E-46AF-94E0-4DF934E7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07" y="1318705"/>
            <a:ext cx="2969493" cy="4902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0F321D3-F3D3-4C93-B890-DBB40C912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124" y="1781453"/>
            <a:ext cx="4351076" cy="462105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5298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시연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0" y="808863"/>
            <a:ext cx="9906004" cy="354227"/>
            <a:chOff x="0" y="752199"/>
            <a:chExt cx="9906004" cy="354227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1614389" y="752199"/>
              <a:ext cx="6752371" cy="354227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97" name="직선 연결선 96"/>
            <p:cNvCxnSpPr>
              <a:endCxn id="96" idx="1"/>
            </p:cNvCxnSpPr>
            <p:nvPr/>
          </p:nvCxnSpPr>
          <p:spPr>
            <a:xfrm>
              <a:off x="0" y="929312"/>
              <a:ext cx="1614389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endCxn id="96" idx="3"/>
            </p:cNvCxnSpPr>
            <p:nvPr/>
          </p:nvCxnSpPr>
          <p:spPr>
            <a:xfrm flipH="1">
              <a:off x="8366760" y="929312"/>
              <a:ext cx="1539244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제목 29"/>
          <p:cNvSpPr txBox="1">
            <a:spLocks/>
          </p:cNvSpPr>
          <p:nvPr/>
        </p:nvSpPr>
        <p:spPr>
          <a:xfrm>
            <a:off x="6551381" y="190500"/>
            <a:ext cx="857163" cy="835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실시간 전기</a:t>
            </a:r>
            <a:endParaRPr lang="en-US" altLang="ko-KR" sz="9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안전통합관제</a:t>
            </a:r>
          </a:p>
        </p:txBody>
      </p:sp>
      <p:pic>
        <p:nvPicPr>
          <p:cNvPr id="2" name="시연">
            <a:hlinkClick r:id="" action="ppaction://media"/>
            <a:extLst>
              <a:ext uri="{FF2B5EF4-FFF2-40B4-BE49-F238E27FC236}">
                <a16:creationId xmlns:a16="http://schemas.microsoft.com/office/drawing/2014/main" id="{219385F6-37F2-4E3B-B395-2AF5ABDA5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48183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57881" y="2199503"/>
            <a:ext cx="8390240" cy="127686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805" y="1820563"/>
            <a:ext cx="2367728" cy="1882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1741" y="2576327"/>
            <a:ext cx="4165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배운 점과 아쉬운 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3904" y="2483994"/>
            <a:ext cx="6178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Ⅲ</a:t>
            </a:r>
            <a:endParaRPr lang="ko-KR" altLang="en-US" sz="4000" dirty="0">
              <a:solidFill>
                <a:srgbClr val="FFC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0595" y="3499249"/>
            <a:ext cx="497570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80000" indent="-180000"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배운 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000" indent="-180000"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아쉬운 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96630" y="1820563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</a:t>
            </a:r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LMS</a:t>
            </a: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 </a:t>
            </a:r>
            <a:r>
              <a:rPr lang="ko-KR" altLang="en-US" sz="16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최종발표</a:t>
            </a:r>
            <a:endParaRPr lang="ko-KR" altLang="en-US" sz="16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27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배운 점</a:t>
            </a:r>
            <a:endParaRPr lang="ko-KR" altLang="en-US" sz="1800" dirty="0"/>
          </a:p>
        </p:txBody>
      </p:sp>
      <p:sp>
        <p:nvSpPr>
          <p:cNvPr id="177" name="Rounded Rectangle 1">
            <a:extLst>
              <a:ext uri="{FF2B5EF4-FFF2-40B4-BE49-F238E27FC236}">
                <a16:creationId xmlns:a16="http://schemas.microsoft.com/office/drawing/2014/main" id="{1323A63E-1A9D-41EA-95ED-ABB70F3C3616}"/>
              </a:ext>
            </a:extLst>
          </p:cNvPr>
          <p:cNvSpPr/>
          <p:nvPr/>
        </p:nvSpPr>
        <p:spPr>
          <a:xfrm rot="2700000">
            <a:off x="2598437" y="2093009"/>
            <a:ext cx="1781229" cy="1781229"/>
          </a:xfrm>
          <a:prstGeom prst="roundRect">
            <a:avLst>
              <a:gd name="adj" fmla="val 9319"/>
            </a:avLst>
          </a:prstGeom>
          <a:solidFill>
            <a:srgbClr val="0D47A1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Rounded Rectangle 6">
            <a:extLst>
              <a:ext uri="{FF2B5EF4-FFF2-40B4-BE49-F238E27FC236}">
                <a16:creationId xmlns:a16="http://schemas.microsoft.com/office/drawing/2014/main" id="{3B7E4092-64C8-415F-AC97-BAEB661FC5A0}"/>
              </a:ext>
            </a:extLst>
          </p:cNvPr>
          <p:cNvSpPr/>
          <p:nvPr/>
        </p:nvSpPr>
        <p:spPr>
          <a:xfrm rot="2700000">
            <a:off x="5662586" y="2093009"/>
            <a:ext cx="1781229" cy="1781229"/>
          </a:xfrm>
          <a:prstGeom prst="roundRect">
            <a:avLst>
              <a:gd name="adj" fmla="val 9319"/>
            </a:avLst>
          </a:prstGeom>
          <a:solidFill>
            <a:srgbClr val="1976D2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ounded Rectangle 8">
            <a:extLst>
              <a:ext uri="{FF2B5EF4-FFF2-40B4-BE49-F238E27FC236}">
                <a16:creationId xmlns:a16="http://schemas.microsoft.com/office/drawing/2014/main" id="{D424EF0D-BDCE-4CDE-A7A9-779CF999EFBF}"/>
              </a:ext>
            </a:extLst>
          </p:cNvPr>
          <p:cNvSpPr/>
          <p:nvPr/>
        </p:nvSpPr>
        <p:spPr>
          <a:xfrm rot="2700000">
            <a:off x="4130511" y="3636088"/>
            <a:ext cx="1781229" cy="1781229"/>
          </a:xfrm>
          <a:prstGeom prst="roundRect">
            <a:avLst>
              <a:gd name="adj" fmla="val 9319"/>
            </a:avLst>
          </a:prstGeom>
          <a:solidFill>
            <a:srgbClr val="1565C0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AE3DE06-1E3D-40C9-8A20-53A3B119DACC}"/>
              </a:ext>
            </a:extLst>
          </p:cNvPr>
          <p:cNvSpPr/>
          <p:nvPr/>
        </p:nvSpPr>
        <p:spPr>
          <a:xfrm>
            <a:off x="4238758" y="3999635"/>
            <a:ext cx="1488081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-1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SI</a:t>
            </a:r>
            <a:r>
              <a:rPr kumimoji="0" lang="ko-KR" altLang="en-US" sz="2000" b="1" i="0" u="none" strike="noStrike" kern="0" cap="none" spc="-1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사업</a:t>
            </a:r>
            <a:endParaRPr kumimoji="0" lang="en-US" altLang="ko-KR" sz="2000" b="1" i="0" u="none" strike="noStrike" kern="0" cap="none" spc="-15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NanumBarunGothic Light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ko-KR" altLang="en-US" sz="2000" b="1" kern="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간접경험</a:t>
            </a:r>
            <a:endParaRPr kumimoji="0" lang="ko-KR" altLang="en-US" sz="2000" b="1" i="0" u="none" strike="noStrike" kern="0" cap="none" spc="-15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NanumBarunGothic Light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4075D5E5-0BF7-44AE-B5C0-70BA0C925F95}"/>
              </a:ext>
            </a:extLst>
          </p:cNvPr>
          <p:cNvSpPr/>
          <p:nvPr/>
        </p:nvSpPr>
        <p:spPr>
          <a:xfrm>
            <a:off x="2751521" y="2187251"/>
            <a:ext cx="1425138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-1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Git</a:t>
            </a:r>
            <a:r>
              <a:rPr kumimoji="0" lang="ko-KR" altLang="en-US" sz="2000" b="1" i="0" u="none" strike="noStrike" kern="0" cap="none" spc="-1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의</a:t>
            </a:r>
            <a:endParaRPr kumimoji="0" lang="en-US" altLang="ko-KR" sz="2000" b="1" i="0" u="none" strike="noStrike" kern="0" cap="none" spc="-15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NanumBarunGothic Light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ko-KR" altLang="en-US" sz="2000" b="1" kern="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활용성</a:t>
            </a:r>
            <a:endParaRPr lang="en-US" altLang="ko-KR" sz="2000" b="1" kern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0000101010101" charset="-127"/>
              <a:ea typeface="나눔바른고딕" panose="020B0600000101010101" charset="-127"/>
              <a:cs typeface="NanumBarunGothic Light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-1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(</a:t>
            </a:r>
            <a:r>
              <a:rPr kumimoji="0" lang="ko-KR" altLang="en-US" sz="2000" b="1" i="0" u="none" strike="noStrike" kern="0" cap="none" spc="-1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협업</a:t>
            </a:r>
            <a:r>
              <a:rPr kumimoji="0" lang="en-US" altLang="ko-KR" sz="2000" b="1" i="0" u="none" strike="noStrike" kern="0" cap="none" spc="-1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242078-7641-4FAE-88B8-05BAA6E16B31}"/>
              </a:ext>
            </a:extLst>
          </p:cNvPr>
          <p:cNvGrpSpPr/>
          <p:nvPr/>
        </p:nvGrpSpPr>
        <p:grpSpPr>
          <a:xfrm>
            <a:off x="6569199" y="364775"/>
            <a:ext cx="2666814" cy="469888"/>
            <a:chOff x="6569199" y="364775"/>
            <a:chExt cx="2666814" cy="4698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03CA2F4-2F68-40CE-BFF2-E8BB3293B831}"/>
                </a:ext>
              </a:extLst>
            </p:cNvPr>
            <p:cNvSpPr/>
            <p:nvPr/>
          </p:nvSpPr>
          <p:spPr>
            <a:xfrm>
              <a:off x="7906822" y="495300"/>
              <a:ext cx="1285987" cy="180975"/>
            </a:xfrm>
            <a:prstGeom prst="rect">
              <a:avLst/>
            </a:prstGeom>
            <a:solidFill>
              <a:srgbClr val="3A75E8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제목 29">
              <a:extLst>
                <a:ext uri="{FF2B5EF4-FFF2-40B4-BE49-F238E27FC236}">
                  <a16:creationId xmlns:a16="http://schemas.microsoft.com/office/drawing/2014/main" id="{9444B21F-9966-4FE2-ACD2-D9412AA8B8C6}"/>
                </a:ext>
              </a:extLst>
            </p:cNvPr>
            <p:cNvSpPr txBox="1">
              <a:spLocks/>
            </p:cNvSpPr>
            <p:nvPr/>
          </p:nvSpPr>
          <p:spPr>
            <a:xfrm>
              <a:off x="6569199" y="364775"/>
              <a:ext cx="1260351" cy="4698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j-cs"/>
                </a:rPr>
                <a:t>프로젝트 성과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endParaRPr>
            </a:p>
          </p:txBody>
        </p:sp>
        <p:sp>
          <p:nvSpPr>
            <p:cNvPr id="34" name="제목 29">
              <a:extLst>
                <a:ext uri="{FF2B5EF4-FFF2-40B4-BE49-F238E27FC236}">
                  <a16:creationId xmlns:a16="http://schemas.microsoft.com/office/drawing/2014/main" id="{E6B4C250-EC05-4998-9927-10BE29A571A1}"/>
                </a:ext>
              </a:extLst>
            </p:cNvPr>
            <p:cNvSpPr txBox="1">
              <a:spLocks/>
            </p:cNvSpPr>
            <p:nvPr/>
          </p:nvSpPr>
          <p:spPr>
            <a:xfrm>
              <a:off x="7872438" y="364775"/>
              <a:ext cx="1363575" cy="4698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  <a:cs typeface="+mj-cs"/>
                </a:rPr>
                <a:t>향후 발전방향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DF2456-AB30-45D0-947D-8C9644D07339}"/>
              </a:ext>
            </a:extLst>
          </p:cNvPr>
          <p:cNvGrpSpPr/>
          <p:nvPr/>
        </p:nvGrpSpPr>
        <p:grpSpPr>
          <a:xfrm>
            <a:off x="0" y="808863"/>
            <a:ext cx="9906004" cy="354227"/>
            <a:chOff x="0" y="752199"/>
            <a:chExt cx="9906004" cy="354227"/>
          </a:xfrm>
        </p:grpSpPr>
        <p:sp>
          <p:nvSpPr>
            <p:cNvPr id="30" name="모서리가 둥근 직사각형 95">
              <a:extLst>
                <a:ext uri="{FF2B5EF4-FFF2-40B4-BE49-F238E27FC236}">
                  <a16:creationId xmlns:a16="http://schemas.microsoft.com/office/drawing/2014/main" id="{F2F7CEB4-6E43-402F-8E99-202982B8255A}"/>
                </a:ext>
              </a:extLst>
            </p:cNvPr>
            <p:cNvSpPr/>
            <p:nvPr/>
          </p:nvSpPr>
          <p:spPr>
            <a:xfrm>
              <a:off x="1614389" y="752199"/>
              <a:ext cx="6752371" cy="354227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r>
                <a:rPr lang="ko-KR" altLang="en-US" kern="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무엇을 배웠을까</a:t>
              </a:r>
              <a:r>
                <a:rPr lang="en-US" altLang="ko-KR" kern="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4859BBB-A305-4CD5-A884-B8546F82D2DE}"/>
                </a:ext>
              </a:extLst>
            </p:cNvPr>
            <p:cNvCxnSpPr>
              <a:endCxn id="30" idx="1"/>
            </p:cNvCxnSpPr>
            <p:nvPr/>
          </p:nvCxnSpPr>
          <p:spPr>
            <a:xfrm>
              <a:off x="0" y="929312"/>
              <a:ext cx="1614389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481F3C3-54E1-48AF-82B3-DC900EDD2EE6}"/>
                </a:ext>
              </a:extLst>
            </p:cNvPr>
            <p:cNvCxnSpPr>
              <a:endCxn id="30" idx="3"/>
            </p:cNvCxnSpPr>
            <p:nvPr/>
          </p:nvCxnSpPr>
          <p:spPr>
            <a:xfrm flipH="1">
              <a:off x="8366760" y="929312"/>
              <a:ext cx="1539244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3F1EF1-FC4A-4807-8602-2F5F4DC9E31A}"/>
              </a:ext>
            </a:extLst>
          </p:cNvPr>
          <p:cNvSpPr/>
          <p:nvPr/>
        </p:nvSpPr>
        <p:spPr>
          <a:xfrm>
            <a:off x="5809160" y="2725860"/>
            <a:ext cx="148808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ko-KR" altLang="en-US" sz="2000" b="1" kern="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설계의 오류</a:t>
            </a:r>
            <a:endParaRPr lang="en-US" altLang="ko-KR" sz="2000" b="1" kern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0000101010101" charset="-127"/>
              <a:ea typeface="나눔바른고딕" panose="020B0600000101010101" charset="-127"/>
              <a:cs typeface="NanumBarunGothic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256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아쉬운 점</a:t>
            </a:r>
            <a:endParaRPr lang="ko-KR" altLang="en-US" sz="1800" dirty="0"/>
          </a:p>
        </p:txBody>
      </p:sp>
      <p:sp>
        <p:nvSpPr>
          <p:cNvPr id="177" name="Rounded Rectangle 1">
            <a:extLst>
              <a:ext uri="{FF2B5EF4-FFF2-40B4-BE49-F238E27FC236}">
                <a16:creationId xmlns:a16="http://schemas.microsoft.com/office/drawing/2014/main" id="{1323A63E-1A9D-41EA-95ED-ABB70F3C3616}"/>
              </a:ext>
            </a:extLst>
          </p:cNvPr>
          <p:cNvSpPr/>
          <p:nvPr/>
        </p:nvSpPr>
        <p:spPr>
          <a:xfrm rot="2700000">
            <a:off x="2598437" y="2093009"/>
            <a:ext cx="1781229" cy="1781229"/>
          </a:xfrm>
          <a:prstGeom prst="roundRect">
            <a:avLst>
              <a:gd name="adj" fmla="val 9319"/>
            </a:avLst>
          </a:prstGeom>
          <a:solidFill>
            <a:srgbClr val="0D47A1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Rounded Rectangle 6">
            <a:extLst>
              <a:ext uri="{FF2B5EF4-FFF2-40B4-BE49-F238E27FC236}">
                <a16:creationId xmlns:a16="http://schemas.microsoft.com/office/drawing/2014/main" id="{3B7E4092-64C8-415F-AC97-BAEB661FC5A0}"/>
              </a:ext>
            </a:extLst>
          </p:cNvPr>
          <p:cNvSpPr/>
          <p:nvPr/>
        </p:nvSpPr>
        <p:spPr>
          <a:xfrm rot="2700000">
            <a:off x="5662586" y="2093009"/>
            <a:ext cx="1781229" cy="1781229"/>
          </a:xfrm>
          <a:prstGeom prst="roundRect">
            <a:avLst>
              <a:gd name="adj" fmla="val 9319"/>
            </a:avLst>
          </a:prstGeom>
          <a:solidFill>
            <a:srgbClr val="1976D2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ounded Rectangle 8">
            <a:extLst>
              <a:ext uri="{FF2B5EF4-FFF2-40B4-BE49-F238E27FC236}">
                <a16:creationId xmlns:a16="http://schemas.microsoft.com/office/drawing/2014/main" id="{D424EF0D-BDCE-4CDE-A7A9-779CF999EFBF}"/>
              </a:ext>
            </a:extLst>
          </p:cNvPr>
          <p:cNvSpPr/>
          <p:nvPr/>
        </p:nvSpPr>
        <p:spPr>
          <a:xfrm rot="2700000">
            <a:off x="4130511" y="3636088"/>
            <a:ext cx="1781229" cy="1781229"/>
          </a:xfrm>
          <a:prstGeom prst="roundRect">
            <a:avLst>
              <a:gd name="adj" fmla="val 9319"/>
            </a:avLst>
          </a:prstGeom>
          <a:solidFill>
            <a:srgbClr val="1565C0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2480E7E6-0C14-475C-B95A-956B2D2BADB6}"/>
              </a:ext>
            </a:extLst>
          </p:cNvPr>
          <p:cNvSpPr/>
          <p:nvPr/>
        </p:nvSpPr>
        <p:spPr>
          <a:xfrm>
            <a:off x="5803883" y="2806652"/>
            <a:ext cx="148808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-15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설계</a:t>
            </a:r>
            <a:endParaRPr kumimoji="0" lang="ko-KR" altLang="en-US" sz="2000" b="1" i="0" u="none" strike="noStrike" kern="0" cap="none" spc="-15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NanumBarunGothic Light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AE3DE06-1E3D-40C9-8A20-53A3B119DACC}"/>
              </a:ext>
            </a:extLst>
          </p:cNvPr>
          <p:cNvSpPr/>
          <p:nvPr/>
        </p:nvSpPr>
        <p:spPr>
          <a:xfrm>
            <a:off x="4238758" y="4268939"/>
            <a:ext cx="148808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-1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Git</a:t>
            </a:r>
            <a:endParaRPr kumimoji="0" lang="ko-KR" altLang="en-US" sz="2000" b="1" i="0" u="none" strike="noStrike" kern="0" cap="none" spc="-15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NanumBarunGothic Light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4075D5E5-0BF7-44AE-B5C0-70BA0C925F95}"/>
              </a:ext>
            </a:extLst>
          </p:cNvPr>
          <p:cNvSpPr/>
          <p:nvPr/>
        </p:nvSpPr>
        <p:spPr>
          <a:xfrm>
            <a:off x="2751521" y="2725860"/>
            <a:ext cx="142513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ko-KR" altLang="en-US" sz="2000" b="1" kern="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  <a:cs typeface="NanumBarunGothic Light" charset="-127"/>
              </a:rPr>
              <a:t>아직 진행 중</a:t>
            </a:r>
            <a:endParaRPr kumimoji="0" lang="en-US" altLang="ko-KR" sz="2000" b="1" i="0" u="none" strike="noStrike" kern="0" cap="none" spc="-15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0000101010101" charset="-127"/>
              <a:ea typeface="나눔바른고딕" panose="020B0600000101010101" charset="-127"/>
              <a:cs typeface="NanumBarunGothic Light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242078-7641-4FAE-88B8-05BAA6E16B31}"/>
              </a:ext>
            </a:extLst>
          </p:cNvPr>
          <p:cNvGrpSpPr/>
          <p:nvPr/>
        </p:nvGrpSpPr>
        <p:grpSpPr>
          <a:xfrm>
            <a:off x="6569199" y="364775"/>
            <a:ext cx="2666814" cy="469888"/>
            <a:chOff x="6569199" y="364775"/>
            <a:chExt cx="2666814" cy="4698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03CA2F4-2F68-40CE-BFF2-E8BB3293B831}"/>
                </a:ext>
              </a:extLst>
            </p:cNvPr>
            <p:cNvSpPr/>
            <p:nvPr/>
          </p:nvSpPr>
          <p:spPr>
            <a:xfrm>
              <a:off x="7906822" y="495300"/>
              <a:ext cx="1285987" cy="180975"/>
            </a:xfrm>
            <a:prstGeom prst="rect">
              <a:avLst/>
            </a:prstGeom>
            <a:solidFill>
              <a:srgbClr val="3A75E8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제목 29">
              <a:extLst>
                <a:ext uri="{FF2B5EF4-FFF2-40B4-BE49-F238E27FC236}">
                  <a16:creationId xmlns:a16="http://schemas.microsoft.com/office/drawing/2014/main" id="{9444B21F-9966-4FE2-ACD2-D9412AA8B8C6}"/>
                </a:ext>
              </a:extLst>
            </p:cNvPr>
            <p:cNvSpPr txBox="1">
              <a:spLocks/>
            </p:cNvSpPr>
            <p:nvPr/>
          </p:nvSpPr>
          <p:spPr>
            <a:xfrm>
              <a:off x="6569199" y="364775"/>
              <a:ext cx="1260351" cy="4698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j-cs"/>
                </a:rPr>
                <a:t>프로젝트 성과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endParaRPr>
            </a:p>
          </p:txBody>
        </p:sp>
        <p:sp>
          <p:nvSpPr>
            <p:cNvPr id="34" name="제목 29">
              <a:extLst>
                <a:ext uri="{FF2B5EF4-FFF2-40B4-BE49-F238E27FC236}">
                  <a16:creationId xmlns:a16="http://schemas.microsoft.com/office/drawing/2014/main" id="{E6B4C250-EC05-4998-9927-10BE29A571A1}"/>
                </a:ext>
              </a:extLst>
            </p:cNvPr>
            <p:cNvSpPr txBox="1">
              <a:spLocks/>
            </p:cNvSpPr>
            <p:nvPr/>
          </p:nvSpPr>
          <p:spPr>
            <a:xfrm>
              <a:off x="7872438" y="364775"/>
              <a:ext cx="1363575" cy="4698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  <a:cs typeface="+mj-cs"/>
                </a:rPr>
                <a:t>향후 발전방향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DE9FB7-40A5-4DCD-A8F0-24FBEEFC93D8}"/>
              </a:ext>
            </a:extLst>
          </p:cNvPr>
          <p:cNvGrpSpPr/>
          <p:nvPr/>
        </p:nvGrpSpPr>
        <p:grpSpPr>
          <a:xfrm>
            <a:off x="0" y="808863"/>
            <a:ext cx="9906004" cy="354227"/>
            <a:chOff x="0" y="752199"/>
            <a:chExt cx="9906004" cy="354227"/>
          </a:xfrm>
        </p:grpSpPr>
        <p:sp>
          <p:nvSpPr>
            <p:cNvPr id="15" name="모서리가 둥근 직사각형 95">
              <a:extLst>
                <a:ext uri="{FF2B5EF4-FFF2-40B4-BE49-F238E27FC236}">
                  <a16:creationId xmlns:a16="http://schemas.microsoft.com/office/drawing/2014/main" id="{47435C66-303D-4C3F-9306-9AC230881D25}"/>
                </a:ext>
              </a:extLst>
            </p:cNvPr>
            <p:cNvSpPr/>
            <p:nvPr/>
          </p:nvSpPr>
          <p:spPr>
            <a:xfrm>
              <a:off x="1614389" y="752199"/>
              <a:ext cx="6752371" cy="354227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r>
                <a:rPr lang="ko-KR" altLang="en-US" kern="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무엇이 아쉬웠을까</a:t>
              </a:r>
              <a:r>
                <a:rPr lang="en-US" altLang="ko-KR" kern="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kern="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0DC5A59-F27B-4AAC-A990-1C9D3914B029}"/>
                </a:ext>
              </a:extLst>
            </p:cNvPr>
            <p:cNvCxnSpPr>
              <a:endCxn id="15" idx="1"/>
            </p:cNvCxnSpPr>
            <p:nvPr/>
          </p:nvCxnSpPr>
          <p:spPr>
            <a:xfrm>
              <a:off x="0" y="929312"/>
              <a:ext cx="1614389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0B84837-843D-46B8-9EFA-C9D1D2B3514A}"/>
                </a:ext>
              </a:extLst>
            </p:cNvPr>
            <p:cNvCxnSpPr>
              <a:endCxn id="15" idx="3"/>
            </p:cNvCxnSpPr>
            <p:nvPr/>
          </p:nvCxnSpPr>
          <p:spPr>
            <a:xfrm flipH="1">
              <a:off x="8366760" y="929312"/>
              <a:ext cx="1539244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4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CED4F62-82AD-41D8-9E16-61C07E9DACC4}"/>
              </a:ext>
            </a:extLst>
          </p:cNvPr>
          <p:cNvGrpSpPr/>
          <p:nvPr/>
        </p:nvGrpSpPr>
        <p:grpSpPr>
          <a:xfrm>
            <a:off x="3269882" y="2487708"/>
            <a:ext cx="3366237" cy="1882584"/>
            <a:chOff x="3269882" y="1854714"/>
            <a:chExt cx="3366237" cy="18825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05416" y="1854714"/>
              <a:ext cx="1495168" cy="118865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69882" y="3090967"/>
              <a:ext cx="336623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감사합니다</a:t>
              </a:r>
              <a:r>
                <a:rPr lang="en-US" altLang="ko-KR" sz="3600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36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89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-1" y="10450"/>
            <a:ext cx="9906001" cy="3106130"/>
            <a:chOff x="-74969" y="10450"/>
            <a:chExt cx="9980970" cy="312963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print"/>
            <a:srcRect t="1" b="38253"/>
            <a:stretch/>
          </p:blipFill>
          <p:spPr>
            <a:xfrm>
              <a:off x="-74969" y="10450"/>
              <a:ext cx="5056057" cy="312196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 cstate="print"/>
            <a:srcRect b="38101"/>
            <a:stretch/>
          </p:blipFill>
          <p:spPr>
            <a:xfrm>
              <a:off x="4849944" y="10450"/>
              <a:ext cx="5056057" cy="3129638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1295982" y="1078998"/>
            <a:ext cx="3576999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58179" y="1072952"/>
            <a:ext cx="1574335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LMS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46902" y="734398"/>
            <a:ext cx="2266601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374227" y="2050268"/>
            <a:ext cx="3576999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BITCAMP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-286933" y="1618574"/>
            <a:ext cx="3576999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CSS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6674" y="603724"/>
            <a:ext cx="3576999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</a:t>
            </a:r>
            <a:r>
              <a:rPr lang="ko-KR" altLang="en-US" sz="1600" dirty="0" err="1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화이팅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65033" y="2077209"/>
            <a:ext cx="3576999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jQuery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608250" y="1048726"/>
            <a:ext cx="1574335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LMS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707125" y="2226920"/>
            <a:ext cx="3576999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</a:t>
            </a:r>
            <a:r>
              <a:rPr lang="ko-KR" altLang="en-US" sz="1600" dirty="0" err="1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화이팅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-791767" y="2528855"/>
            <a:ext cx="3576999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JSP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018728" y="869385"/>
            <a:ext cx="3576999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BITCAMP</a:t>
            </a:r>
            <a:endParaRPr lang="ko-KR" altLang="en-US" sz="1600" dirty="0">
              <a:solidFill>
                <a:schemeClr val="bg1">
                  <a:lumMod val="85000"/>
                  <a:alpha val="6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256772" y="71803"/>
            <a:ext cx="3576999" cy="338554"/>
          </a:xfrm>
          <a:prstGeom prst="rect">
            <a:avLst/>
          </a:prstGeom>
        </p:spPr>
        <p:txBody>
          <a:bodyPr wrap="square">
            <a:spAutoFit/>
            <a:scene3d>
              <a:camera prst="isometricTopUp"/>
              <a:lightRig rig="threePt" dir="t"/>
            </a:scene3d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  <a:alpha val="6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70515" y="2628920"/>
            <a:ext cx="1964974" cy="38428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sz="2000" spc="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2000" spc="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30801" y="3223478"/>
            <a:ext cx="1386918" cy="2239491"/>
            <a:chOff x="903456" y="3223478"/>
            <a:chExt cx="1386918" cy="2239491"/>
          </a:xfrm>
        </p:grpSpPr>
        <p:grpSp>
          <p:nvGrpSpPr>
            <p:cNvPr id="33" name="그룹 32"/>
            <p:cNvGrpSpPr/>
            <p:nvPr/>
          </p:nvGrpSpPr>
          <p:grpSpPr>
            <a:xfrm>
              <a:off x="1264134" y="3223478"/>
              <a:ext cx="665567" cy="723384"/>
              <a:chOff x="2725025" y="2437080"/>
              <a:chExt cx="665567" cy="723384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725025" y="2760354"/>
                <a:ext cx="6655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설계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843645" y="2437080"/>
                <a:ext cx="428322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C000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Ⅰ</a:t>
                </a:r>
                <a:endParaRPr lang="ko-KR" altLang="en-US" sz="2000" dirty="0">
                  <a:solidFill>
                    <a:srgbClr val="FFC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3456" y="3971199"/>
              <a:ext cx="1386918" cy="1491770"/>
              <a:chOff x="228800" y="2817478"/>
              <a:chExt cx="2221126" cy="2389044"/>
            </a:xfrm>
          </p:grpSpPr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48254" y="3751217"/>
                <a:ext cx="2201672" cy="1455305"/>
              </a:xfrm>
              <a:prstGeom prst="rect">
                <a:avLst/>
              </a:prstGeom>
            </p:spPr>
          </p:pic>
          <p:cxnSp>
            <p:nvCxnSpPr>
              <p:cNvPr id="75" name="직선 연결선 74"/>
              <p:cNvCxnSpPr/>
              <p:nvPr/>
            </p:nvCxnSpPr>
            <p:spPr>
              <a:xfrm flipV="1">
                <a:off x="408915" y="3817620"/>
                <a:ext cx="0" cy="495610"/>
              </a:xfrm>
              <a:prstGeom prst="line">
                <a:avLst/>
              </a:prstGeom>
              <a:ln w="12700">
                <a:solidFill>
                  <a:srgbClr val="0F3A4D">
                    <a:alpha val="32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flipV="1">
                <a:off x="1711935" y="2885760"/>
                <a:ext cx="0" cy="1055060"/>
              </a:xfrm>
              <a:prstGeom prst="line">
                <a:avLst/>
              </a:prstGeom>
              <a:ln w="12700">
                <a:solidFill>
                  <a:srgbClr val="0F3A4D">
                    <a:alpha val="32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V="1">
                <a:off x="911835" y="3393585"/>
                <a:ext cx="0" cy="547235"/>
              </a:xfrm>
              <a:prstGeom prst="line">
                <a:avLst/>
              </a:prstGeom>
              <a:ln w="12700">
                <a:solidFill>
                  <a:srgbClr val="0F3A4D">
                    <a:alpha val="32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1361765" y="3518079"/>
                <a:ext cx="0" cy="422741"/>
              </a:xfrm>
              <a:prstGeom prst="line">
                <a:avLst/>
              </a:prstGeom>
              <a:ln w="12700">
                <a:solidFill>
                  <a:srgbClr val="0F3A4D">
                    <a:alpha val="32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918" y="3134396"/>
                <a:ext cx="413834" cy="374106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800" y="3606244"/>
                <a:ext cx="312442" cy="289946"/>
              </a:xfrm>
              <a:prstGeom prst="rect">
                <a:avLst/>
              </a:prstGeom>
            </p:spPr>
          </p:pic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298" y="3488583"/>
                <a:ext cx="312442" cy="289946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8627" y="2817478"/>
                <a:ext cx="413834" cy="374106"/>
              </a:xfrm>
              <a:prstGeom prst="rect">
                <a:avLst/>
              </a:prstGeom>
            </p:spPr>
          </p:pic>
        </p:grpSp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5964" y="1474983"/>
            <a:ext cx="1334072" cy="106058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99162" y="3223478"/>
            <a:ext cx="1531189" cy="2121088"/>
            <a:chOff x="3164950" y="3223478"/>
            <a:chExt cx="1531189" cy="2121088"/>
          </a:xfrm>
        </p:grpSpPr>
        <p:grpSp>
          <p:nvGrpSpPr>
            <p:cNvPr id="34" name="그룹 33"/>
            <p:cNvGrpSpPr/>
            <p:nvPr/>
          </p:nvGrpSpPr>
          <p:grpSpPr>
            <a:xfrm>
              <a:off x="3164950" y="3223478"/>
              <a:ext cx="1531189" cy="715337"/>
              <a:chOff x="2292215" y="3485056"/>
              <a:chExt cx="1531189" cy="71533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292215" y="3800283"/>
                <a:ext cx="1531189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구현 및 시연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43645" y="3485056"/>
                <a:ext cx="428322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C000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Ⅱ</a:t>
                </a:r>
                <a:endParaRPr lang="ko-KR" altLang="en-US" sz="2000" dirty="0">
                  <a:solidFill>
                    <a:srgbClr val="FFC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014" y="4278671"/>
              <a:ext cx="1085318" cy="106589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6366A39-CE98-45E2-8125-517760C767C6}"/>
              </a:ext>
            </a:extLst>
          </p:cNvPr>
          <p:cNvGrpSpPr/>
          <p:nvPr/>
        </p:nvGrpSpPr>
        <p:grpSpPr>
          <a:xfrm>
            <a:off x="6671442" y="3223478"/>
            <a:ext cx="2324675" cy="2121088"/>
            <a:chOff x="2768213" y="3223478"/>
            <a:chExt cx="2324675" cy="212108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8082AB1-2E01-4268-A63A-2E4EFB544929}"/>
                </a:ext>
              </a:extLst>
            </p:cNvPr>
            <p:cNvGrpSpPr/>
            <p:nvPr/>
          </p:nvGrpSpPr>
          <p:grpSpPr>
            <a:xfrm>
              <a:off x="2768213" y="3223478"/>
              <a:ext cx="2324675" cy="715337"/>
              <a:chOff x="1895478" y="3485056"/>
              <a:chExt cx="2324675" cy="715337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056C28E-6F89-4AF6-BA92-774A9307BBC0}"/>
                  </a:ext>
                </a:extLst>
              </p:cNvPr>
              <p:cNvSpPr txBox="1"/>
              <p:nvPr/>
            </p:nvSpPr>
            <p:spPr>
              <a:xfrm>
                <a:off x="1895478" y="3800283"/>
                <a:ext cx="2324675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배운 점과 아쉬운 점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19F224E-1545-4AC1-AB48-5F357EA7A014}"/>
                  </a:ext>
                </a:extLst>
              </p:cNvPr>
              <p:cNvSpPr txBox="1"/>
              <p:nvPr/>
            </p:nvSpPr>
            <p:spPr>
              <a:xfrm>
                <a:off x="2843645" y="3485056"/>
                <a:ext cx="428322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C000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Ⅲ</a:t>
                </a:r>
                <a:endParaRPr lang="ko-KR" altLang="en-US" sz="2000" dirty="0">
                  <a:solidFill>
                    <a:srgbClr val="FFC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F024FF5-3E0F-49FC-BE26-370ADF65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014" y="4278671"/>
              <a:ext cx="1085318" cy="1065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40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57881" y="2199503"/>
            <a:ext cx="8390240" cy="127686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805" y="1820563"/>
            <a:ext cx="2367728" cy="1882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1741" y="2576327"/>
            <a:ext cx="33662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3904" y="2483994"/>
            <a:ext cx="6178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Ⅰ</a:t>
            </a:r>
            <a:endParaRPr lang="ko-KR" altLang="en-US" sz="4000" dirty="0">
              <a:solidFill>
                <a:srgbClr val="FFC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0595" y="3499249"/>
            <a:ext cx="52678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80000" indent="-180000">
              <a:buFontTx/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및 요구사항 정의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000" indent="-180000">
              <a:buFontTx/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프론트엔드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000" indent="-180000"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백엔드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000" indent="-180000"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DB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96630" y="1820563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</a:t>
            </a:r>
            <a:r>
              <a:rPr lang="en-US" altLang="ko-KR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LMS</a:t>
            </a:r>
            <a:r>
              <a:rPr lang="ko-KR" altLang="en-US" sz="1600" b="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 </a:t>
            </a:r>
            <a:r>
              <a:rPr lang="ko-KR" altLang="en-US" sz="16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최종발표</a:t>
            </a:r>
            <a:endParaRPr lang="ko-KR" altLang="en-US" sz="16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37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0" name="제목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및 요구사항정의</a:t>
            </a:r>
            <a:endParaRPr lang="ko-KR" altLang="en-US" sz="1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BAF9A-4A71-4413-A16E-C511C9785650}"/>
              </a:ext>
            </a:extLst>
          </p:cNvPr>
          <p:cNvGrpSpPr/>
          <p:nvPr/>
        </p:nvGrpSpPr>
        <p:grpSpPr>
          <a:xfrm>
            <a:off x="463104" y="939497"/>
            <a:ext cx="3875650" cy="383814"/>
            <a:chOff x="463104" y="1193285"/>
            <a:chExt cx="3875650" cy="383814"/>
          </a:xfrm>
        </p:grpSpPr>
        <p:sp>
          <p:nvSpPr>
            <p:cNvPr id="8" name="모서리가 둥근 직사각형 43">
              <a:extLst>
                <a:ext uri="{FF2B5EF4-FFF2-40B4-BE49-F238E27FC236}">
                  <a16:creationId xmlns:a16="http://schemas.microsoft.com/office/drawing/2014/main" id="{1D2983F0-A15F-432A-9274-6B27C246EB59}"/>
                </a:ext>
              </a:extLst>
            </p:cNvPr>
            <p:cNvSpPr/>
            <p:nvPr/>
          </p:nvSpPr>
          <p:spPr>
            <a:xfrm>
              <a:off x="463104" y="1193285"/>
              <a:ext cx="3875650" cy="383814"/>
            </a:xfrm>
            <a:prstGeom prst="homePlate">
              <a:avLst/>
            </a:prstGeom>
            <a:solidFill>
              <a:srgbClr val="0F6FC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288000" rIns="46800" rtlCol="0" anchor="ctr"/>
            <a:lstStyle/>
            <a:p>
              <a:pPr indent="-342900" defTabSz="7620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103E60">
                        <a:alpha val="80000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인터뷰</a:t>
              </a:r>
              <a:endParaRPr kumimoji="1" lang="en-US" altLang="ko-KR" sz="1400" b="1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103E60">
                      <a:alpha val="8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39DBF1-9764-4E7D-9F56-2FB01F1CF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19"/>
            <a:stretch/>
          </p:blipFill>
          <p:spPr>
            <a:xfrm>
              <a:off x="463104" y="1284758"/>
              <a:ext cx="349769" cy="292341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1BE8F39-314F-4409-B0B2-7FE274D08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03" y="1617399"/>
            <a:ext cx="8938979" cy="42812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083D68-A361-4AE1-9A4A-24234C65A748}"/>
              </a:ext>
            </a:extLst>
          </p:cNvPr>
          <p:cNvSpPr txBox="1"/>
          <p:nvPr/>
        </p:nvSpPr>
        <p:spPr>
          <a:xfrm rot="19688409">
            <a:off x="13617" y="1533436"/>
            <a:ext cx="1005403" cy="3385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rgbClr val="FF0000"/>
                </a:solidFill>
              </a:defRPr>
            </a:lvl1pPr>
          </a:lstStyle>
          <a:p>
            <a:r>
              <a:rPr lang="ko-KR" altLang="en-US" dirty="0" err="1"/>
              <a:t>일부발췌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84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0" name="제목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및 요구사항정의</a:t>
            </a:r>
            <a:endParaRPr lang="ko-KR" altLang="en-US" sz="1800" dirty="0"/>
          </a:p>
        </p:txBody>
      </p:sp>
      <p:sp>
        <p:nvSpPr>
          <p:cNvPr id="6" name="Rounded Rectangle 41">
            <a:extLst>
              <a:ext uri="{FF2B5EF4-FFF2-40B4-BE49-F238E27FC236}">
                <a16:creationId xmlns:a16="http://schemas.microsoft.com/office/drawing/2014/main" id="{59A745B9-1E49-4F60-B3A0-AF2849B058B6}"/>
              </a:ext>
            </a:extLst>
          </p:cNvPr>
          <p:cNvSpPr/>
          <p:nvPr/>
        </p:nvSpPr>
        <p:spPr>
          <a:xfrm>
            <a:off x="463104" y="1990279"/>
            <a:ext cx="8903592" cy="3781066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ln w="158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180000" tIns="756000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689F38"/>
              </a:buClr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-15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바른고딕" panose="020B0600000101010101" charset="-127"/>
              <a:ea typeface="나눔바른고딕 UltraLight" panose="020B0603020101020101" pitchFamily="50" charset="-127"/>
              <a:cs typeface="NanumBarunGothic UltraLight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BAF9A-4A71-4413-A16E-C511C9785650}"/>
              </a:ext>
            </a:extLst>
          </p:cNvPr>
          <p:cNvGrpSpPr/>
          <p:nvPr/>
        </p:nvGrpSpPr>
        <p:grpSpPr>
          <a:xfrm>
            <a:off x="463104" y="939497"/>
            <a:ext cx="3875650" cy="383814"/>
            <a:chOff x="463104" y="1193285"/>
            <a:chExt cx="3875650" cy="383814"/>
          </a:xfrm>
        </p:grpSpPr>
        <p:sp>
          <p:nvSpPr>
            <p:cNvPr id="8" name="모서리가 둥근 직사각형 43">
              <a:extLst>
                <a:ext uri="{FF2B5EF4-FFF2-40B4-BE49-F238E27FC236}">
                  <a16:creationId xmlns:a16="http://schemas.microsoft.com/office/drawing/2014/main" id="{1D2983F0-A15F-432A-9274-6B27C246EB59}"/>
                </a:ext>
              </a:extLst>
            </p:cNvPr>
            <p:cNvSpPr/>
            <p:nvPr/>
          </p:nvSpPr>
          <p:spPr>
            <a:xfrm>
              <a:off x="463104" y="1193285"/>
              <a:ext cx="3875650" cy="383814"/>
            </a:xfrm>
            <a:prstGeom prst="homePlate">
              <a:avLst/>
            </a:prstGeom>
            <a:solidFill>
              <a:srgbClr val="0F6FC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288000" rIns="46800" rtlCol="0" anchor="ctr"/>
            <a:lstStyle/>
            <a:p>
              <a:pPr indent="-342900" defTabSz="7620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103E60">
                        <a:alpha val="80000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시나리오</a:t>
              </a:r>
              <a:endParaRPr kumimoji="1" lang="en-US" altLang="ko-KR" sz="1400" b="1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103E60">
                      <a:alpha val="8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39DBF1-9764-4E7D-9F56-2FB01F1CF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19"/>
            <a:stretch/>
          </p:blipFill>
          <p:spPr>
            <a:xfrm>
              <a:off x="463104" y="1284758"/>
              <a:ext cx="349769" cy="292341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88FE7E-F46A-4C2F-9298-CB4ABDD463C5}"/>
              </a:ext>
            </a:extLst>
          </p:cNvPr>
          <p:cNvSpPr/>
          <p:nvPr/>
        </p:nvSpPr>
        <p:spPr>
          <a:xfrm>
            <a:off x="733155" y="2195443"/>
            <a:ext cx="8837097" cy="3374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fontAlgn="base" latinLnBrk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/>
            </a:pPr>
            <a:r>
              <a:rPr lang="en-US" altLang="ko-KR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 </a:t>
            </a:r>
            <a:r>
              <a:rPr lang="ko-KR" altLang="en-US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또는 수강생이 회원가입 버튼을 클릭한다</a:t>
            </a:r>
            <a:r>
              <a:rPr lang="en-US" altLang="ko-KR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A-1.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아이디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,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비밀번호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,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이름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,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핸드폰번호 등 간단한 개인정보를 입력하고 회원가입 버튼을 클릭한다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.</a:t>
            </a:r>
            <a:b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</a:b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A-1-1.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형식에 맞지 않게 입력했을 경우 잘못 입력된 곳을 알려주고 다시 입력하게 한다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.</a:t>
            </a:r>
            <a:b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</a:b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A-1-2.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형식에 맞게 입력했을 경우 회원가입에 성공한다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.</a:t>
            </a:r>
            <a:b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</a:b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A-1-3.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취소 버튼을 클릭할 경우 이전 페이지로 간다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anumBarunGothic Light" charset="-127"/>
              </a:rPr>
              <a:t>.</a:t>
            </a:r>
          </a:p>
          <a:p>
            <a:pPr marL="177800" indent="-177800" fontAlgn="base" latinLnBrk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/>
            </a:pPr>
            <a:r>
              <a:rPr lang="en-US" altLang="ko-KR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B. </a:t>
            </a:r>
            <a:r>
              <a:rPr lang="ko-KR" altLang="en-US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 </a:t>
            </a:r>
            <a:r>
              <a:rPr lang="en-US" altLang="ko-KR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또는 수강생이 비밀번호 찾기 버튼을 클릭한다</a:t>
            </a:r>
            <a:r>
              <a:rPr lang="en-US" altLang="ko-KR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400" b="1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472C4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B-1.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</a:t>
            </a:r>
            <a:b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B-1-1.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찾고자 하는 계정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입력한다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B-1-2.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이메일로 복구링크를 전송한다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B-1-3. </a:t>
            </a:r>
            <a:r>
              <a:rPr lang="ko-KR" altLang="en-US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이메일로 도착한 복구링크를 눌러 비밀번호 변경을 한다</a:t>
            </a:r>
            <a:r>
              <a:rPr lang="en-US" altLang="ko-KR" sz="1400" kern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1B04-E6B2-4756-BCF1-AC3C5A316FA8}"/>
              </a:ext>
            </a:extLst>
          </p:cNvPr>
          <p:cNvSpPr txBox="1"/>
          <p:nvPr/>
        </p:nvSpPr>
        <p:spPr>
          <a:xfrm rot="19688409">
            <a:off x="13616" y="1835967"/>
            <a:ext cx="1005403" cy="3385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rgbClr val="FF0000"/>
                </a:solidFill>
              </a:defRPr>
            </a:lvl1pPr>
          </a:lstStyle>
          <a:p>
            <a:r>
              <a:rPr lang="ko-KR" altLang="en-US" dirty="0" err="1"/>
              <a:t>일부발췌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10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0" name="제목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및 요구사항정의</a:t>
            </a:r>
            <a:endParaRPr lang="ko-KR" altLang="en-US" sz="1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BAF9A-4A71-4413-A16E-C511C9785650}"/>
              </a:ext>
            </a:extLst>
          </p:cNvPr>
          <p:cNvGrpSpPr/>
          <p:nvPr/>
        </p:nvGrpSpPr>
        <p:grpSpPr>
          <a:xfrm>
            <a:off x="463104" y="939497"/>
            <a:ext cx="3875650" cy="383814"/>
            <a:chOff x="463104" y="1193285"/>
            <a:chExt cx="3875650" cy="383814"/>
          </a:xfrm>
        </p:grpSpPr>
        <p:sp>
          <p:nvSpPr>
            <p:cNvPr id="8" name="모서리가 둥근 직사각형 43">
              <a:extLst>
                <a:ext uri="{FF2B5EF4-FFF2-40B4-BE49-F238E27FC236}">
                  <a16:creationId xmlns:a16="http://schemas.microsoft.com/office/drawing/2014/main" id="{1D2983F0-A15F-432A-9274-6B27C246EB59}"/>
                </a:ext>
              </a:extLst>
            </p:cNvPr>
            <p:cNvSpPr/>
            <p:nvPr/>
          </p:nvSpPr>
          <p:spPr>
            <a:xfrm>
              <a:off x="463104" y="1193285"/>
              <a:ext cx="3875650" cy="383814"/>
            </a:xfrm>
            <a:prstGeom prst="homePlate">
              <a:avLst/>
            </a:prstGeom>
            <a:solidFill>
              <a:srgbClr val="0F6FC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288000" rIns="46800" rtlCol="0" anchor="ctr"/>
            <a:lstStyle/>
            <a:p>
              <a:pPr indent="-342900" defTabSz="7620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103E60">
                        <a:alpha val="80000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kumimoji="1" lang="ko-KR" altLang="en-US" sz="1400" b="1" kern="0" dirty="0" err="1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103E60">
                        <a:alpha val="80000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유스케이스</a:t>
              </a:r>
              <a:endParaRPr kumimoji="1" lang="en-US" altLang="ko-KR" sz="1400" b="1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103E60">
                      <a:alpha val="8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39DBF1-9764-4E7D-9F56-2FB01F1CF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19"/>
            <a:stretch/>
          </p:blipFill>
          <p:spPr>
            <a:xfrm>
              <a:off x="463104" y="1284758"/>
              <a:ext cx="349769" cy="29234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0B2116-F5AE-4A36-8D65-B339072E15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000"/>
          <a:stretch/>
        </p:blipFill>
        <p:spPr>
          <a:xfrm>
            <a:off x="463104" y="1499915"/>
            <a:ext cx="5588320" cy="3086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A35588-6C63-4EB8-95F8-A92476656D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64" b="2355"/>
          <a:stretch/>
        </p:blipFill>
        <p:spPr>
          <a:xfrm>
            <a:off x="4064000" y="2745830"/>
            <a:ext cx="5588320" cy="3530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71399D-1BF2-4423-A0EF-B9BA864B5054}"/>
              </a:ext>
            </a:extLst>
          </p:cNvPr>
          <p:cNvSpPr txBox="1"/>
          <p:nvPr/>
        </p:nvSpPr>
        <p:spPr>
          <a:xfrm rot="19688409">
            <a:off x="13617" y="1533436"/>
            <a:ext cx="1005403" cy="3385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rgbClr val="FF0000"/>
                </a:solidFill>
              </a:defRPr>
            </a:lvl1pPr>
          </a:lstStyle>
          <a:p>
            <a:r>
              <a:rPr lang="ko-KR" altLang="en-US" dirty="0" err="1"/>
              <a:t>일부발췌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0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0" name="제목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및 요구사항정의</a:t>
            </a:r>
            <a:endParaRPr lang="ko-KR" altLang="en-US" sz="1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4BAF9A-4A71-4413-A16E-C511C9785650}"/>
              </a:ext>
            </a:extLst>
          </p:cNvPr>
          <p:cNvGrpSpPr/>
          <p:nvPr/>
        </p:nvGrpSpPr>
        <p:grpSpPr>
          <a:xfrm>
            <a:off x="463104" y="939497"/>
            <a:ext cx="3875650" cy="383814"/>
            <a:chOff x="463104" y="1193285"/>
            <a:chExt cx="3875650" cy="383814"/>
          </a:xfrm>
        </p:grpSpPr>
        <p:sp>
          <p:nvSpPr>
            <p:cNvPr id="8" name="모서리가 둥근 직사각형 43">
              <a:extLst>
                <a:ext uri="{FF2B5EF4-FFF2-40B4-BE49-F238E27FC236}">
                  <a16:creationId xmlns:a16="http://schemas.microsoft.com/office/drawing/2014/main" id="{1D2983F0-A15F-432A-9274-6B27C246EB59}"/>
                </a:ext>
              </a:extLst>
            </p:cNvPr>
            <p:cNvSpPr/>
            <p:nvPr/>
          </p:nvSpPr>
          <p:spPr>
            <a:xfrm>
              <a:off x="463104" y="1193285"/>
              <a:ext cx="3875650" cy="383814"/>
            </a:xfrm>
            <a:prstGeom prst="homePlate">
              <a:avLst/>
            </a:prstGeom>
            <a:solidFill>
              <a:srgbClr val="0F6FC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txBody>
            <a:bodyPr lIns="288000" rIns="46800" rtlCol="0" anchor="ctr"/>
            <a:lstStyle/>
            <a:p>
              <a:pPr indent="-342900" defTabSz="7620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kern="0" dirty="0">
                  <a:ln>
                    <a:solidFill>
                      <a:sysClr val="window" lastClr="FFFFFF">
                        <a:alpha val="0"/>
                      </a:sysClr>
                    </a:solidFill>
                  </a:ln>
                  <a:solidFill>
                    <a:prstClr val="white"/>
                  </a:solidFill>
                  <a:effectLst>
                    <a:outerShdw blurRad="25400" dist="38100" dir="2700000" algn="tl">
                      <a:srgbClr val="103E60">
                        <a:alpha val="80000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요구명세서</a:t>
              </a:r>
              <a:endParaRPr kumimoji="1" lang="en-US" altLang="ko-KR" sz="1400" b="1" kern="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prstClr val="white"/>
                </a:solidFill>
                <a:effectLst>
                  <a:outerShdw blurRad="25400" dist="38100" dir="2700000" algn="tl">
                    <a:srgbClr val="103E60">
                      <a:alpha val="8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39DBF1-9764-4E7D-9F56-2FB01F1CF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19"/>
            <a:stretch/>
          </p:blipFill>
          <p:spPr>
            <a:xfrm>
              <a:off x="463104" y="1284758"/>
              <a:ext cx="349769" cy="292341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52A29D6-1420-48DB-9240-BF36486A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69" y="1641895"/>
            <a:ext cx="6262878" cy="2793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DA7586-5679-488F-ADD0-4C43306F4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46" y="3247456"/>
            <a:ext cx="6262878" cy="30124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629F2E-36A4-4CE2-9C42-32424C272204}"/>
              </a:ext>
            </a:extLst>
          </p:cNvPr>
          <p:cNvSpPr txBox="1"/>
          <p:nvPr/>
        </p:nvSpPr>
        <p:spPr>
          <a:xfrm rot="19688409">
            <a:off x="13617" y="1533436"/>
            <a:ext cx="1005403" cy="3385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rgbClr val="FF0000"/>
                </a:solidFill>
              </a:defRPr>
            </a:lvl1pPr>
          </a:lstStyle>
          <a:p>
            <a:r>
              <a:rPr lang="ko-KR" altLang="en-US" dirty="0" err="1"/>
              <a:t>일부발췌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70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95" name="제목 29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프론트엔드</a:t>
            </a:r>
            <a:endParaRPr lang="ko-KR" altLang="en-US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4BE645-E029-4A85-A178-450F647F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99" y="1061460"/>
            <a:ext cx="7732402" cy="5261075"/>
          </a:xfrm>
          <a:prstGeom prst="rect">
            <a:avLst/>
          </a:prstGeom>
        </p:spPr>
      </p:pic>
      <p:sp>
        <p:nvSpPr>
          <p:cNvPr id="95" name="Rectangle 46">
            <a:extLst>
              <a:ext uri="{FF2B5EF4-FFF2-40B4-BE49-F238E27FC236}">
                <a16:creationId xmlns:a16="http://schemas.microsoft.com/office/drawing/2014/main" id="{BC99C683-BD9C-4CDF-AC20-F7ADA651A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85" y="1000328"/>
            <a:ext cx="9376875" cy="338554"/>
          </a:xfrm>
          <a:prstGeom prst="rect">
            <a:avLst/>
          </a:prstGeom>
          <a:gradFill flip="none" rotWithShape="1">
            <a:gsLst>
              <a:gs pos="85000">
                <a:srgbClr val="ECECEC"/>
              </a:gs>
              <a:gs pos="17000">
                <a:srgbClr val="E8E8E8"/>
              </a:gs>
              <a:gs pos="5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25400" dist="25400" dir="2700000" algn="tl" rotWithShape="0">
              <a:schemeClr val="bg1">
                <a:lumMod val="5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chemeClr val="bg1">
                <a:lumMod val="85000"/>
              </a:schemeClr>
            </a:contourClr>
          </a:sp3d>
        </p:spPr>
        <p:txBody>
          <a:bodyPr wrap="square" lIns="180000" rIns="180000" anchor="ctr">
            <a:spAutoFit/>
          </a:bodyPr>
          <a:lstStyle/>
          <a:p>
            <a:pPr algn="ctr"/>
            <a:r>
              <a:rPr lang="ko-KR" altLang="en-US" sz="1600" dirty="0"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메뉴설계서</a:t>
            </a:r>
            <a:endParaRPr lang="en-US" altLang="ko-KR" sz="1600" dirty="0">
              <a:latin typeface="Arial" panose="020B06040202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17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DF29B1-5412-43BB-8A2C-CD423B8FF88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95" name="제목 29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프론트엔드</a:t>
            </a:r>
            <a:endParaRPr lang="ko-KR" altLang="en-US" sz="1800" dirty="0"/>
          </a:p>
        </p:txBody>
      </p:sp>
      <p:sp>
        <p:nvSpPr>
          <p:cNvPr id="95" name="Rectangle 46">
            <a:extLst>
              <a:ext uri="{FF2B5EF4-FFF2-40B4-BE49-F238E27FC236}">
                <a16:creationId xmlns:a16="http://schemas.microsoft.com/office/drawing/2014/main" id="{BC99C683-BD9C-4CDF-AC20-F7ADA651A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85" y="1000328"/>
            <a:ext cx="9376875" cy="338554"/>
          </a:xfrm>
          <a:prstGeom prst="rect">
            <a:avLst/>
          </a:prstGeom>
          <a:gradFill flip="none" rotWithShape="1">
            <a:gsLst>
              <a:gs pos="85000">
                <a:srgbClr val="ECECEC"/>
              </a:gs>
              <a:gs pos="17000">
                <a:srgbClr val="E8E8E8"/>
              </a:gs>
              <a:gs pos="50000">
                <a:schemeClr val="bg1"/>
              </a:gs>
            </a:gsLst>
            <a:lin ang="0" scaled="1"/>
            <a:tileRect/>
          </a:gradFill>
          <a:ln w="12700">
            <a:solidFill>
              <a:schemeClr val="bg1"/>
            </a:solidFill>
          </a:ln>
          <a:effectLst>
            <a:outerShdw blurRad="25400" dist="25400" dir="2700000" algn="tl" rotWithShape="0">
              <a:schemeClr val="bg1">
                <a:lumMod val="50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chemeClr val="bg1">
                <a:lumMod val="85000"/>
              </a:schemeClr>
            </a:contourClr>
          </a:sp3d>
        </p:spPr>
        <p:txBody>
          <a:bodyPr wrap="square" lIns="180000" rIns="180000" anchor="ctr">
            <a:spAutoFit/>
          </a:bodyPr>
          <a:lstStyle/>
          <a:p>
            <a:pPr algn="ctr"/>
            <a:r>
              <a:rPr lang="ko-KR" altLang="en-US" sz="1600" dirty="0">
                <a:latin typeface="Arial" panose="020B06040202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스토리보드</a:t>
            </a:r>
            <a:endParaRPr lang="en-US" altLang="ko-KR" sz="1600" dirty="0">
              <a:latin typeface="Arial" panose="020B06040202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B48076-62DC-4ED1-8393-C756093A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1" y="1437119"/>
            <a:ext cx="7401718" cy="51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5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7548</TotalTime>
  <Words>337</Words>
  <Application>Microsoft Office PowerPoint</Application>
  <PresentationFormat>A4 용지(210x297mm)</PresentationFormat>
  <Paragraphs>111</Paragraphs>
  <Slides>19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나눔명조 ExtraBold</vt:lpstr>
      <vt:lpstr>나눔고딕 ExtraBold</vt:lpstr>
      <vt:lpstr>Arial</vt:lpstr>
      <vt:lpstr>맑은 고딕</vt:lpstr>
      <vt:lpstr>나눔고딕 Bold</vt:lpstr>
      <vt:lpstr>Calibri</vt:lpstr>
      <vt:lpstr>나눔바른고딕</vt:lpstr>
      <vt:lpstr>Office 테마</vt:lpstr>
      <vt:lpstr>디자인 사용자 지정</vt:lpstr>
      <vt:lpstr>2_디자인 사용자 지정</vt:lpstr>
      <vt:lpstr>5_디자인 사용자 지정</vt:lpstr>
      <vt:lpstr>PowerPoint 프레젠테이션</vt:lpstr>
      <vt:lpstr>PowerPoint 프레젠테이션</vt:lpstr>
      <vt:lpstr>PowerPoint 프레젠테이션</vt:lpstr>
      <vt:lpstr>1. 분석 및 요구사항정의</vt:lpstr>
      <vt:lpstr>1. 분석 및 요구사항정의</vt:lpstr>
      <vt:lpstr>1. 분석 및 요구사항정의</vt:lpstr>
      <vt:lpstr>1. 분석 및 요구사항정의</vt:lpstr>
      <vt:lpstr>2. 프론트엔드</vt:lpstr>
      <vt:lpstr>2. 프론트엔드</vt:lpstr>
      <vt:lpstr>3. 백엔드</vt:lpstr>
      <vt:lpstr>4. DB</vt:lpstr>
      <vt:lpstr>PowerPoint 프레젠테이션</vt:lpstr>
      <vt:lpstr>1. 구현</vt:lpstr>
      <vt:lpstr>1. 구현</vt:lpstr>
      <vt:lpstr>2. 시연</vt:lpstr>
      <vt:lpstr>PowerPoint 프레젠테이션</vt:lpstr>
      <vt:lpstr>1. 배운 점</vt:lpstr>
      <vt:lpstr>2. 아쉬운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sundosoft</dc:creator>
  <cp:lastModifiedBy>LEE JINKYU</cp:lastModifiedBy>
  <cp:revision>455</cp:revision>
  <dcterms:created xsi:type="dcterms:W3CDTF">2018-05-02T10:00:28Z</dcterms:created>
  <dcterms:modified xsi:type="dcterms:W3CDTF">2020-02-05T15:46:17Z</dcterms:modified>
</cp:coreProperties>
</file>